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30"/>
  </p:notesMasterIdLst>
  <p:sldIdLst>
    <p:sldId id="256" r:id="rId5"/>
    <p:sldId id="259" r:id="rId6"/>
    <p:sldId id="295" r:id="rId7"/>
    <p:sldId id="297" r:id="rId8"/>
    <p:sldId id="293" r:id="rId9"/>
    <p:sldId id="261" r:id="rId10"/>
    <p:sldId id="275" r:id="rId11"/>
    <p:sldId id="277" r:id="rId12"/>
    <p:sldId id="280" r:id="rId13"/>
    <p:sldId id="281" r:id="rId14"/>
    <p:sldId id="282" r:id="rId15"/>
    <p:sldId id="283" r:id="rId16"/>
    <p:sldId id="284" r:id="rId17"/>
    <p:sldId id="285" r:id="rId18"/>
    <p:sldId id="287" r:id="rId19"/>
    <p:sldId id="288" r:id="rId20"/>
    <p:sldId id="289" r:id="rId21"/>
    <p:sldId id="290" r:id="rId22"/>
    <p:sldId id="278" r:id="rId23"/>
    <p:sldId id="286" r:id="rId24"/>
    <p:sldId id="291" r:id="rId25"/>
    <p:sldId id="298" r:id="rId26"/>
    <p:sldId id="292" r:id="rId27"/>
    <p:sldId id="260" r:id="rId28"/>
    <p:sldId id="29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81701" autoAdjust="0"/>
  </p:normalViewPr>
  <p:slideViewPr>
    <p:cSldViewPr snapToGrid="0">
      <p:cViewPr varScale="1">
        <p:scale>
          <a:sx n="59" d="100"/>
          <a:sy n="59" d="100"/>
        </p:scale>
        <p:origin x="9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Catt" userId="f7c557f0d9ff2cf2" providerId="LiveId" clId="{5B52D075-DD8C-4C4E-9646-9D60EADB3C9D}"/>
    <pc:docChg chg="undo custSel addSld delSld modSld sldOrd">
      <pc:chgData name="Holly Catt" userId="f7c557f0d9ff2cf2" providerId="LiveId" clId="{5B52D075-DD8C-4C4E-9646-9D60EADB3C9D}" dt="2021-11-28T10:40:22.954" v="2014" actId="255"/>
      <pc:docMkLst>
        <pc:docMk/>
      </pc:docMkLst>
      <pc:sldChg chg="modSp mod ord">
        <pc:chgData name="Holly Catt" userId="f7c557f0d9ff2cf2" providerId="LiveId" clId="{5B52D075-DD8C-4C4E-9646-9D60EADB3C9D}" dt="2021-11-28T10:32:24.038" v="1946" actId="20577"/>
        <pc:sldMkLst>
          <pc:docMk/>
          <pc:sldMk cId="4253725618" sldId="260"/>
        </pc:sldMkLst>
        <pc:spChg chg="mod">
          <ac:chgData name="Holly Catt" userId="f7c557f0d9ff2cf2" providerId="LiveId" clId="{5B52D075-DD8C-4C4E-9646-9D60EADB3C9D}" dt="2021-11-28T10:32:24.038" v="1946" actId="20577"/>
          <ac:spMkLst>
            <pc:docMk/>
            <pc:sldMk cId="4253725618" sldId="260"/>
            <ac:spMk id="2" creationId="{44DA1F65-86CC-4918-8D57-B60C853637D2}"/>
          </ac:spMkLst>
        </pc:spChg>
        <pc:spChg chg="mod">
          <ac:chgData name="Holly Catt" userId="f7c557f0d9ff2cf2" providerId="LiveId" clId="{5B52D075-DD8C-4C4E-9646-9D60EADB3C9D}" dt="2021-11-28T10:32:17.535" v="1937" actId="20577"/>
          <ac:spMkLst>
            <pc:docMk/>
            <pc:sldMk cId="4253725618" sldId="260"/>
            <ac:spMk id="3" creationId="{A6E851C5-2D0F-4F6A-866B-791F2C86FEB4}"/>
          </ac:spMkLst>
        </pc:spChg>
      </pc:sldChg>
      <pc:sldChg chg="addSp modSp mod modNotesTx">
        <pc:chgData name="Holly Catt" userId="f7c557f0d9ff2cf2" providerId="LiveId" clId="{5B52D075-DD8C-4C4E-9646-9D60EADB3C9D}" dt="2021-11-28T10:30:58.801" v="1889" actId="20577"/>
        <pc:sldMkLst>
          <pc:docMk/>
          <pc:sldMk cId="644575796" sldId="261"/>
        </pc:sldMkLst>
        <pc:spChg chg="mod">
          <ac:chgData name="Holly Catt" userId="f7c557f0d9ff2cf2" providerId="LiveId" clId="{5B52D075-DD8C-4C4E-9646-9D60EADB3C9D}" dt="2021-11-28T10:30:58.801" v="1889" actId="20577"/>
          <ac:spMkLst>
            <pc:docMk/>
            <pc:sldMk cId="644575796" sldId="261"/>
            <ac:spMk id="3" creationId="{5B67FC1C-6073-4B29-92B5-8DC56300162E}"/>
          </ac:spMkLst>
        </pc:spChg>
        <pc:picChg chg="add mod">
          <ac:chgData name="Holly Catt" userId="f7c557f0d9ff2cf2" providerId="LiveId" clId="{5B52D075-DD8C-4C4E-9646-9D60EADB3C9D}" dt="2021-11-28T10:16:32.862" v="1087" actId="1076"/>
          <ac:picMkLst>
            <pc:docMk/>
            <pc:sldMk cId="644575796" sldId="261"/>
            <ac:picMk id="6146" creationId="{B9C6F242-C4A5-428D-B830-89A5329BFB3F}"/>
          </ac:picMkLst>
        </pc:picChg>
        <pc:picChg chg="add mod">
          <ac:chgData name="Holly Catt" userId="f7c557f0d9ff2cf2" providerId="LiveId" clId="{5B52D075-DD8C-4C4E-9646-9D60EADB3C9D}" dt="2021-11-28T10:16:15.231" v="1076" actId="1076"/>
          <ac:picMkLst>
            <pc:docMk/>
            <pc:sldMk cId="644575796" sldId="261"/>
            <ac:picMk id="6148" creationId="{95924980-9153-45E2-B9E5-A9CDA2FF4CCF}"/>
          </ac:picMkLst>
        </pc:picChg>
      </pc:sldChg>
      <pc:sldChg chg="modNotesTx">
        <pc:chgData name="Holly Catt" userId="f7c557f0d9ff2cf2" providerId="LiveId" clId="{5B52D075-DD8C-4C4E-9646-9D60EADB3C9D}" dt="2021-11-28T09:48:04.074" v="153" actId="20577"/>
        <pc:sldMkLst>
          <pc:docMk/>
          <pc:sldMk cId="791549774" sldId="275"/>
        </pc:sldMkLst>
      </pc:sldChg>
      <pc:sldChg chg="modSp mod">
        <pc:chgData name="Holly Catt" userId="f7c557f0d9ff2cf2" providerId="LiveId" clId="{5B52D075-DD8C-4C4E-9646-9D60EADB3C9D}" dt="2021-11-28T09:53:47.799" v="323" actId="207"/>
        <pc:sldMkLst>
          <pc:docMk/>
          <pc:sldMk cId="161980757" sldId="277"/>
        </pc:sldMkLst>
        <pc:spChg chg="mod">
          <ac:chgData name="Holly Catt" userId="f7c557f0d9ff2cf2" providerId="LiveId" clId="{5B52D075-DD8C-4C4E-9646-9D60EADB3C9D}" dt="2021-11-28T09:44:26.694" v="41" actId="20577"/>
          <ac:spMkLst>
            <pc:docMk/>
            <pc:sldMk cId="161980757" sldId="277"/>
            <ac:spMk id="2" creationId="{44716160-6F77-49EF-A8C7-C750C0032DE5}"/>
          </ac:spMkLst>
        </pc:spChg>
        <pc:spChg chg="mod">
          <ac:chgData name="Holly Catt" userId="f7c557f0d9ff2cf2" providerId="LiveId" clId="{5B52D075-DD8C-4C4E-9646-9D60EADB3C9D}" dt="2021-11-28T09:53:47.799" v="323" actId="207"/>
          <ac:spMkLst>
            <pc:docMk/>
            <pc:sldMk cId="161980757" sldId="277"/>
            <ac:spMk id="3" creationId="{D8F5C098-2824-4369-B45C-9CA23BF36C88}"/>
          </ac:spMkLst>
        </pc:spChg>
      </pc:sldChg>
      <pc:sldChg chg="ord">
        <pc:chgData name="Holly Catt" userId="f7c557f0d9ff2cf2" providerId="LiveId" clId="{5B52D075-DD8C-4C4E-9646-9D60EADB3C9D}" dt="2021-11-28T10:35:21.019" v="1985"/>
        <pc:sldMkLst>
          <pc:docMk/>
          <pc:sldMk cId="2217125078" sldId="278"/>
        </pc:sldMkLst>
      </pc:sldChg>
      <pc:sldChg chg="addSp delSp modSp del mod ord">
        <pc:chgData name="Holly Catt" userId="f7c557f0d9ff2cf2" providerId="LiveId" clId="{5B52D075-DD8C-4C4E-9646-9D60EADB3C9D}" dt="2021-11-28T09:42:49.906" v="24" actId="47"/>
        <pc:sldMkLst>
          <pc:docMk/>
          <pc:sldMk cId="930189308" sldId="279"/>
        </pc:sldMkLst>
        <pc:spChg chg="del">
          <ac:chgData name="Holly Catt" userId="f7c557f0d9ff2cf2" providerId="LiveId" clId="{5B52D075-DD8C-4C4E-9646-9D60EADB3C9D}" dt="2021-11-28T09:41:06.080" v="8" actId="478"/>
          <ac:spMkLst>
            <pc:docMk/>
            <pc:sldMk cId="930189308" sldId="279"/>
            <ac:spMk id="2" creationId="{856852BA-FABC-46C7-B772-BD5328D14E38}"/>
          </ac:spMkLst>
        </pc:spChg>
        <pc:spChg chg="mod">
          <ac:chgData name="Holly Catt" userId="f7c557f0d9ff2cf2" providerId="LiveId" clId="{5B52D075-DD8C-4C4E-9646-9D60EADB3C9D}" dt="2021-11-28T09:42:31.732" v="11" actId="21"/>
          <ac:spMkLst>
            <pc:docMk/>
            <pc:sldMk cId="930189308" sldId="279"/>
            <ac:spMk id="3" creationId="{3C5A6BDB-C735-43E5-85FC-44E9B0B3DB34}"/>
          </ac:spMkLst>
        </pc:spChg>
        <pc:spChg chg="add mod">
          <ac:chgData name="Holly Catt" userId="f7c557f0d9ff2cf2" providerId="LiveId" clId="{5B52D075-DD8C-4C4E-9646-9D60EADB3C9D}" dt="2021-11-28T09:41:06.080" v="8" actId="478"/>
          <ac:spMkLst>
            <pc:docMk/>
            <pc:sldMk cId="930189308" sldId="279"/>
            <ac:spMk id="5" creationId="{BDBF130B-0930-40D7-802B-5CC98CE3BF96}"/>
          </ac:spMkLst>
        </pc:spChg>
      </pc:sldChg>
      <pc:sldChg chg="modSp mod">
        <pc:chgData name="Holly Catt" userId="f7c557f0d9ff2cf2" providerId="LiveId" clId="{5B52D075-DD8C-4C4E-9646-9D60EADB3C9D}" dt="2021-11-28T09:48:53.133" v="174" actId="207"/>
        <pc:sldMkLst>
          <pc:docMk/>
          <pc:sldMk cId="2770793934" sldId="280"/>
        </pc:sldMkLst>
        <pc:spChg chg="mod">
          <ac:chgData name="Holly Catt" userId="f7c557f0d9ff2cf2" providerId="LiveId" clId="{5B52D075-DD8C-4C4E-9646-9D60EADB3C9D}" dt="2021-11-28T09:48:53.133" v="174" actId="207"/>
          <ac:spMkLst>
            <pc:docMk/>
            <pc:sldMk cId="2770793934" sldId="280"/>
            <ac:spMk id="2" creationId="{C3BF1D60-85A2-4DEC-86C5-7901BE18AD8A}"/>
          </ac:spMkLst>
        </pc:spChg>
      </pc:sldChg>
      <pc:sldChg chg="modSp mod">
        <pc:chgData name="Holly Catt" userId="f7c557f0d9ff2cf2" providerId="LiveId" clId="{5B52D075-DD8C-4C4E-9646-9D60EADB3C9D}" dt="2021-11-28T09:51:47.239" v="303" actId="207"/>
        <pc:sldMkLst>
          <pc:docMk/>
          <pc:sldMk cId="198723422" sldId="281"/>
        </pc:sldMkLst>
        <pc:spChg chg="mod">
          <ac:chgData name="Holly Catt" userId="f7c557f0d9ff2cf2" providerId="LiveId" clId="{5B52D075-DD8C-4C4E-9646-9D60EADB3C9D}" dt="2021-11-28T09:51:47.239" v="303" actId="207"/>
          <ac:spMkLst>
            <pc:docMk/>
            <pc:sldMk cId="198723422" sldId="281"/>
            <ac:spMk id="2" creationId="{C3BF1D60-85A2-4DEC-86C5-7901BE18AD8A}"/>
          </ac:spMkLst>
        </pc:spChg>
      </pc:sldChg>
      <pc:sldChg chg="addSp modSp mod">
        <pc:chgData name="Holly Catt" userId="f7c557f0d9ff2cf2" providerId="LiveId" clId="{5B52D075-DD8C-4C4E-9646-9D60EADB3C9D}" dt="2021-11-28T09:53:10.919" v="312" actId="1076"/>
        <pc:sldMkLst>
          <pc:docMk/>
          <pc:sldMk cId="563871118" sldId="282"/>
        </pc:sldMkLst>
        <pc:spChg chg="mod">
          <ac:chgData name="Holly Catt" userId="f7c557f0d9ff2cf2" providerId="LiveId" clId="{5B52D075-DD8C-4C4E-9646-9D60EADB3C9D}" dt="2021-11-28T09:52:16.510" v="309" actId="20577"/>
          <ac:spMkLst>
            <pc:docMk/>
            <pc:sldMk cId="563871118" sldId="282"/>
            <ac:spMk id="2" creationId="{C3BF1D60-85A2-4DEC-86C5-7901BE18AD8A}"/>
          </ac:spMkLst>
        </pc:spChg>
        <pc:picChg chg="add mod">
          <ac:chgData name="Holly Catt" userId="f7c557f0d9ff2cf2" providerId="LiveId" clId="{5B52D075-DD8C-4C4E-9646-9D60EADB3C9D}" dt="2021-11-28T09:53:10.919" v="312" actId="1076"/>
          <ac:picMkLst>
            <pc:docMk/>
            <pc:sldMk cId="563871118" sldId="282"/>
            <ac:picMk id="2050" creationId="{2886A72C-9801-4294-A50B-33EA09CF8A5C}"/>
          </ac:picMkLst>
        </pc:picChg>
      </pc:sldChg>
      <pc:sldChg chg="modSp mod">
        <pc:chgData name="Holly Catt" userId="f7c557f0d9ff2cf2" providerId="LiveId" clId="{5B52D075-DD8C-4C4E-9646-9D60EADB3C9D}" dt="2021-11-28T09:53:24.333" v="316" actId="20577"/>
        <pc:sldMkLst>
          <pc:docMk/>
          <pc:sldMk cId="363605840" sldId="283"/>
        </pc:sldMkLst>
        <pc:spChg chg="mod">
          <ac:chgData name="Holly Catt" userId="f7c557f0d9ff2cf2" providerId="LiveId" clId="{5B52D075-DD8C-4C4E-9646-9D60EADB3C9D}" dt="2021-11-28T09:53:24.333" v="316" actId="20577"/>
          <ac:spMkLst>
            <pc:docMk/>
            <pc:sldMk cId="363605840" sldId="283"/>
            <ac:spMk id="2" creationId="{C3BF1D60-85A2-4DEC-86C5-7901BE18AD8A}"/>
          </ac:spMkLst>
        </pc:spChg>
      </pc:sldChg>
      <pc:sldChg chg="modSp mod">
        <pc:chgData name="Holly Catt" userId="f7c557f0d9ff2cf2" providerId="LiveId" clId="{5B52D075-DD8C-4C4E-9646-9D60EADB3C9D}" dt="2021-11-28T09:53:41.116" v="322" actId="20577"/>
        <pc:sldMkLst>
          <pc:docMk/>
          <pc:sldMk cId="2781720388" sldId="284"/>
        </pc:sldMkLst>
        <pc:spChg chg="mod">
          <ac:chgData name="Holly Catt" userId="f7c557f0d9ff2cf2" providerId="LiveId" clId="{5B52D075-DD8C-4C4E-9646-9D60EADB3C9D}" dt="2021-11-28T09:53:41.116" v="322" actId="20577"/>
          <ac:spMkLst>
            <pc:docMk/>
            <pc:sldMk cId="2781720388" sldId="284"/>
            <ac:spMk id="2" creationId="{C3BF1D60-85A2-4DEC-86C5-7901BE18AD8A}"/>
          </ac:spMkLst>
        </pc:spChg>
      </pc:sldChg>
      <pc:sldChg chg="modSp mod">
        <pc:chgData name="Holly Catt" userId="f7c557f0d9ff2cf2" providerId="LiveId" clId="{5B52D075-DD8C-4C4E-9646-9D60EADB3C9D}" dt="2021-11-28T09:53:55.529" v="326" actId="207"/>
        <pc:sldMkLst>
          <pc:docMk/>
          <pc:sldMk cId="4244687443" sldId="285"/>
        </pc:sldMkLst>
        <pc:spChg chg="mod">
          <ac:chgData name="Holly Catt" userId="f7c557f0d9ff2cf2" providerId="LiveId" clId="{5B52D075-DD8C-4C4E-9646-9D60EADB3C9D}" dt="2021-11-28T09:53:55.529" v="326" actId="207"/>
          <ac:spMkLst>
            <pc:docMk/>
            <pc:sldMk cId="4244687443" sldId="285"/>
            <ac:spMk id="2" creationId="{C3BF1D60-85A2-4DEC-86C5-7901BE18AD8A}"/>
          </ac:spMkLst>
        </pc:spChg>
      </pc:sldChg>
      <pc:sldChg chg="ord">
        <pc:chgData name="Holly Catt" userId="f7c557f0d9ff2cf2" providerId="LiveId" clId="{5B52D075-DD8C-4C4E-9646-9D60EADB3C9D}" dt="2021-11-28T10:35:32.555" v="1989"/>
        <pc:sldMkLst>
          <pc:docMk/>
          <pc:sldMk cId="2530589392" sldId="286"/>
        </pc:sldMkLst>
      </pc:sldChg>
      <pc:sldChg chg="modSp mod">
        <pc:chgData name="Holly Catt" userId="f7c557f0d9ff2cf2" providerId="LiveId" clId="{5B52D075-DD8C-4C4E-9646-9D60EADB3C9D}" dt="2021-11-28T09:54:10.089" v="334" actId="20577"/>
        <pc:sldMkLst>
          <pc:docMk/>
          <pc:sldMk cId="987109297" sldId="287"/>
        </pc:sldMkLst>
        <pc:spChg chg="mod">
          <ac:chgData name="Holly Catt" userId="f7c557f0d9ff2cf2" providerId="LiveId" clId="{5B52D075-DD8C-4C4E-9646-9D60EADB3C9D}" dt="2021-11-28T09:54:10.089" v="334" actId="20577"/>
          <ac:spMkLst>
            <pc:docMk/>
            <pc:sldMk cId="987109297" sldId="287"/>
            <ac:spMk id="3" creationId="{7BD470BC-D869-46BD-B4EB-6D8A14C0D894}"/>
          </ac:spMkLst>
        </pc:spChg>
      </pc:sldChg>
      <pc:sldChg chg="modSp mod modNotesTx">
        <pc:chgData name="Holly Catt" userId="f7c557f0d9ff2cf2" providerId="LiveId" clId="{5B52D075-DD8C-4C4E-9646-9D60EADB3C9D}" dt="2021-11-28T09:57:11.573" v="438" actId="14100"/>
        <pc:sldMkLst>
          <pc:docMk/>
          <pc:sldMk cId="2781112328" sldId="289"/>
        </pc:sldMkLst>
        <pc:spChg chg="mod">
          <ac:chgData name="Holly Catt" userId="f7c557f0d9ff2cf2" providerId="LiveId" clId="{5B52D075-DD8C-4C4E-9646-9D60EADB3C9D}" dt="2021-11-28T09:57:11.573" v="438" actId="14100"/>
          <ac:spMkLst>
            <pc:docMk/>
            <pc:sldMk cId="2781112328" sldId="289"/>
            <ac:spMk id="3" creationId="{84F183F0-4338-4412-B853-D9CDBEC9B5D7}"/>
          </ac:spMkLst>
        </pc:spChg>
      </pc:sldChg>
      <pc:sldChg chg="modSp mod modNotesTx">
        <pc:chgData name="Holly Catt" userId="f7c557f0d9ff2cf2" providerId="LiveId" clId="{5B52D075-DD8C-4C4E-9646-9D60EADB3C9D}" dt="2021-11-28T09:57:48.447" v="474" actId="20577"/>
        <pc:sldMkLst>
          <pc:docMk/>
          <pc:sldMk cId="2795953710" sldId="290"/>
        </pc:sldMkLst>
        <pc:spChg chg="mod">
          <ac:chgData name="Holly Catt" userId="f7c557f0d9ff2cf2" providerId="LiveId" clId="{5B52D075-DD8C-4C4E-9646-9D60EADB3C9D}" dt="2021-11-28T09:57:01.864" v="437" actId="20577"/>
          <ac:spMkLst>
            <pc:docMk/>
            <pc:sldMk cId="2795953710" sldId="290"/>
            <ac:spMk id="3" creationId="{27457D61-AB89-4571-8CDC-7F26DB65F884}"/>
          </ac:spMkLst>
        </pc:spChg>
      </pc:sldChg>
      <pc:sldChg chg="addSp delSp modSp mod modClrScheme delDesignElem chgLayout">
        <pc:chgData name="Holly Catt" userId="f7c557f0d9ff2cf2" providerId="LiveId" clId="{5B52D075-DD8C-4C4E-9646-9D60EADB3C9D}" dt="2021-11-28T10:40:09.686" v="2012" actId="27636"/>
        <pc:sldMkLst>
          <pc:docMk/>
          <pc:sldMk cId="840903770" sldId="291"/>
        </pc:sldMkLst>
        <pc:spChg chg="mod ord">
          <ac:chgData name="Holly Catt" userId="f7c557f0d9ff2cf2" providerId="LiveId" clId="{5B52D075-DD8C-4C4E-9646-9D60EADB3C9D}" dt="2021-11-28T10:22:29.092" v="1304" actId="700"/>
          <ac:spMkLst>
            <pc:docMk/>
            <pc:sldMk cId="840903770" sldId="291"/>
            <ac:spMk id="2" creationId="{4D3303DA-AC9C-4B16-9889-E6DC46328E7C}"/>
          </ac:spMkLst>
        </pc:spChg>
        <pc:spChg chg="mod ord">
          <ac:chgData name="Holly Catt" userId="f7c557f0d9ff2cf2" providerId="LiveId" clId="{5B52D075-DD8C-4C4E-9646-9D60EADB3C9D}" dt="2021-11-28T10:40:09.686" v="2012" actId="27636"/>
          <ac:spMkLst>
            <pc:docMk/>
            <pc:sldMk cId="840903770" sldId="291"/>
            <ac:spMk id="3" creationId="{27457D61-AB89-4571-8CDC-7F26DB65F884}"/>
          </ac:spMkLst>
        </pc:spChg>
        <pc:spChg chg="add del mod ord">
          <ac:chgData name="Holly Catt" userId="f7c557f0d9ff2cf2" providerId="LiveId" clId="{5B52D075-DD8C-4C4E-9646-9D60EADB3C9D}" dt="2021-11-28T10:22:33.507" v="1307" actId="478"/>
          <ac:spMkLst>
            <pc:docMk/>
            <pc:sldMk cId="840903770" sldId="291"/>
            <ac:spMk id="4" creationId="{284A63C4-D72F-4B8B-B731-FD7464659F5F}"/>
          </ac:spMkLst>
        </pc:spChg>
        <pc:spChg chg="del">
          <ac:chgData name="Holly Catt" userId="f7c557f0d9ff2cf2" providerId="LiveId" clId="{5B52D075-DD8C-4C4E-9646-9D60EADB3C9D}" dt="2021-11-28T10:22:24.193" v="1302" actId="700"/>
          <ac:spMkLst>
            <pc:docMk/>
            <pc:sldMk cId="840903770" sldId="291"/>
            <ac:spMk id="8" creationId="{001B0E35-F788-4608-ABBE-0D971AA5028F}"/>
          </ac:spMkLst>
        </pc:spChg>
        <pc:spChg chg="del">
          <ac:chgData name="Holly Catt" userId="f7c557f0d9ff2cf2" providerId="LiveId" clId="{5B52D075-DD8C-4C4E-9646-9D60EADB3C9D}" dt="2021-11-28T10:22:24.193" v="1302" actId="700"/>
          <ac:spMkLst>
            <pc:docMk/>
            <pc:sldMk cId="840903770" sldId="291"/>
            <ac:spMk id="10" creationId="{4431B8EA-FCCA-47DD-A0C4-A653EC4AB846}"/>
          </ac:spMkLst>
        </pc:spChg>
        <pc:spChg chg="del">
          <ac:chgData name="Holly Catt" userId="f7c557f0d9ff2cf2" providerId="LiveId" clId="{5B52D075-DD8C-4C4E-9646-9D60EADB3C9D}" dt="2021-11-28T10:22:24.193" v="1302" actId="700"/>
          <ac:spMkLst>
            <pc:docMk/>
            <pc:sldMk cId="840903770" sldId="291"/>
            <ac:spMk id="12" creationId="{1C781EDE-83AA-44D6-8054-A4E2D6F28086}"/>
          </ac:spMkLst>
        </pc:spChg>
        <pc:spChg chg="del">
          <ac:chgData name="Holly Catt" userId="f7c557f0d9ff2cf2" providerId="LiveId" clId="{5B52D075-DD8C-4C4E-9646-9D60EADB3C9D}" dt="2021-11-28T10:22:24.193" v="1302" actId="700"/>
          <ac:spMkLst>
            <pc:docMk/>
            <pc:sldMk cId="840903770" sldId="291"/>
            <ac:spMk id="18" creationId="{001B0E35-F788-4608-ABBE-0D971AA5028F}"/>
          </ac:spMkLst>
        </pc:spChg>
        <pc:spChg chg="del">
          <ac:chgData name="Holly Catt" userId="f7c557f0d9ff2cf2" providerId="LiveId" clId="{5B52D075-DD8C-4C4E-9646-9D60EADB3C9D}" dt="2021-11-28T10:22:24.193" v="1302" actId="700"/>
          <ac:spMkLst>
            <pc:docMk/>
            <pc:sldMk cId="840903770" sldId="291"/>
            <ac:spMk id="19" creationId="{4431B8EA-FCCA-47DD-A0C4-A653EC4AB846}"/>
          </ac:spMkLst>
        </pc:spChg>
        <pc:spChg chg="del">
          <ac:chgData name="Holly Catt" userId="f7c557f0d9ff2cf2" providerId="LiveId" clId="{5B52D075-DD8C-4C4E-9646-9D60EADB3C9D}" dt="2021-11-28T10:22:24.193" v="1302" actId="700"/>
          <ac:spMkLst>
            <pc:docMk/>
            <pc:sldMk cId="840903770" sldId="291"/>
            <ac:spMk id="20" creationId="{1C781EDE-83AA-44D6-8054-A4E2D6F28086}"/>
          </ac:spMkLst>
        </pc:spChg>
        <pc:picChg chg="add del mod">
          <ac:chgData name="Holly Catt" userId="f7c557f0d9ff2cf2" providerId="LiveId" clId="{5B52D075-DD8C-4C4E-9646-9D60EADB3C9D}" dt="2021-11-28T10:03:06.026" v="696" actId="21"/>
          <ac:picMkLst>
            <pc:docMk/>
            <pc:sldMk cId="840903770" sldId="291"/>
            <ac:picMk id="3074" creationId="{4726DFFA-E499-4094-873F-839C30E1429A}"/>
          </ac:picMkLst>
        </pc:picChg>
        <pc:picChg chg="add mod">
          <ac:chgData name="Holly Catt" userId="f7c557f0d9ff2cf2" providerId="LiveId" clId="{5B52D075-DD8C-4C4E-9646-9D60EADB3C9D}" dt="2021-11-28T10:19:18.188" v="1139" actId="1076"/>
          <ac:picMkLst>
            <pc:docMk/>
            <pc:sldMk cId="840903770" sldId="291"/>
            <ac:picMk id="3076" creationId="{10067B05-1302-43F1-B1D2-73AE508D2BA3}"/>
          </ac:picMkLst>
        </pc:picChg>
        <pc:picChg chg="add mod">
          <ac:chgData name="Holly Catt" userId="f7c557f0d9ff2cf2" providerId="LiveId" clId="{5B52D075-DD8C-4C4E-9646-9D60EADB3C9D}" dt="2021-11-28T10:19:16.765" v="1138" actId="1076"/>
          <ac:picMkLst>
            <pc:docMk/>
            <pc:sldMk cId="840903770" sldId="291"/>
            <ac:picMk id="3078" creationId="{534DA4B6-6425-40DA-B665-4B4B0A5DEBAB}"/>
          </ac:picMkLst>
        </pc:picChg>
      </pc:sldChg>
      <pc:sldChg chg="addSp delSp modSp mod ord">
        <pc:chgData name="Holly Catt" userId="f7c557f0d9ff2cf2" providerId="LiveId" clId="{5B52D075-DD8C-4C4E-9646-9D60EADB3C9D}" dt="2021-11-28T10:18:58.944" v="1132" actId="20577"/>
        <pc:sldMkLst>
          <pc:docMk/>
          <pc:sldMk cId="3308540493" sldId="292"/>
        </pc:sldMkLst>
        <pc:spChg chg="mod">
          <ac:chgData name="Holly Catt" userId="f7c557f0d9ff2cf2" providerId="LiveId" clId="{5B52D075-DD8C-4C4E-9646-9D60EADB3C9D}" dt="2021-11-28T10:01:01.001" v="645" actId="20577"/>
          <ac:spMkLst>
            <pc:docMk/>
            <pc:sldMk cId="3308540493" sldId="292"/>
            <ac:spMk id="2" creationId="{1C5864FD-210B-4248-9F01-FF5BCDF189B9}"/>
          </ac:spMkLst>
        </pc:spChg>
        <pc:spChg chg="mod">
          <ac:chgData name="Holly Catt" userId="f7c557f0d9ff2cf2" providerId="LiveId" clId="{5B52D075-DD8C-4C4E-9646-9D60EADB3C9D}" dt="2021-11-28T10:18:58.944" v="1132" actId="20577"/>
          <ac:spMkLst>
            <pc:docMk/>
            <pc:sldMk cId="3308540493" sldId="292"/>
            <ac:spMk id="3" creationId="{DD29F76A-EB45-457D-BB6C-D6B2DA32506E}"/>
          </ac:spMkLst>
        </pc:spChg>
        <pc:picChg chg="add mod">
          <ac:chgData name="Holly Catt" userId="f7c557f0d9ff2cf2" providerId="LiveId" clId="{5B52D075-DD8C-4C4E-9646-9D60EADB3C9D}" dt="2021-11-28T10:17:47.063" v="1092" actId="1076"/>
          <ac:picMkLst>
            <pc:docMk/>
            <pc:sldMk cId="3308540493" sldId="292"/>
            <ac:picMk id="5" creationId="{8583BD84-10CF-4864-A05E-0FD6A36D2B45}"/>
          </ac:picMkLst>
        </pc:picChg>
        <pc:picChg chg="add del mod">
          <ac:chgData name="Holly Catt" userId="f7c557f0d9ff2cf2" providerId="LiveId" clId="{5B52D075-DD8C-4C4E-9646-9D60EADB3C9D}" dt="2021-11-28T10:06:33.847" v="868" actId="21"/>
          <ac:picMkLst>
            <pc:docMk/>
            <pc:sldMk cId="3308540493" sldId="292"/>
            <ac:picMk id="4098" creationId="{59E97E32-3D07-4353-8C67-03CF609B4031}"/>
          </ac:picMkLst>
        </pc:picChg>
        <pc:picChg chg="add mod">
          <ac:chgData name="Holly Catt" userId="f7c557f0d9ff2cf2" providerId="LiveId" clId="{5B52D075-DD8C-4C4E-9646-9D60EADB3C9D}" dt="2021-11-28T10:17:49.414" v="1093" actId="1076"/>
          <ac:picMkLst>
            <pc:docMk/>
            <pc:sldMk cId="3308540493" sldId="292"/>
            <ac:picMk id="4100" creationId="{9990B8C0-AEA5-4959-9104-8C15732719BB}"/>
          </ac:picMkLst>
        </pc:picChg>
      </pc:sldChg>
      <pc:sldChg chg="modSp mod modNotesTx">
        <pc:chgData name="Holly Catt" userId="f7c557f0d9ff2cf2" providerId="LiveId" clId="{5B52D075-DD8C-4C4E-9646-9D60EADB3C9D}" dt="2021-11-28T09:51:29.481" v="302" actId="404"/>
        <pc:sldMkLst>
          <pc:docMk/>
          <pc:sldMk cId="4217392940" sldId="293"/>
        </pc:sldMkLst>
        <pc:spChg chg="mod">
          <ac:chgData name="Holly Catt" userId="f7c557f0d9ff2cf2" providerId="LiveId" clId="{5B52D075-DD8C-4C4E-9646-9D60EADB3C9D}" dt="2021-11-28T09:51:29.481" v="302" actId="404"/>
          <ac:spMkLst>
            <pc:docMk/>
            <pc:sldMk cId="4217392940" sldId="293"/>
            <ac:spMk id="3" creationId="{00034E97-0D9B-497C-B375-E354EAD212BA}"/>
          </ac:spMkLst>
        </pc:spChg>
      </pc:sldChg>
      <pc:sldChg chg="addSp modSp new mod modNotesTx">
        <pc:chgData name="Holly Catt" userId="f7c557f0d9ff2cf2" providerId="LiveId" clId="{5B52D075-DD8C-4C4E-9646-9D60EADB3C9D}" dt="2021-11-28T10:40:22.954" v="2014" actId="255"/>
        <pc:sldMkLst>
          <pc:docMk/>
          <pc:sldMk cId="43897490" sldId="298"/>
        </pc:sldMkLst>
        <pc:spChg chg="mod">
          <ac:chgData name="Holly Catt" userId="f7c557f0d9ff2cf2" providerId="LiveId" clId="{5B52D075-DD8C-4C4E-9646-9D60EADB3C9D}" dt="2021-11-28T10:03:23.244" v="702"/>
          <ac:spMkLst>
            <pc:docMk/>
            <pc:sldMk cId="43897490" sldId="298"/>
            <ac:spMk id="2" creationId="{425A6688-68E1-400E-93D2-6AED9119904C}"/>
          </ac:spMkLst>
        </pc:spChg>
        <pc:spChg chg="mod">
          <ac:chgData name="Holly Catt" userId="f7c557f0d9ff2cf2" providerId="LiveId" clId="{5B52D075-DD8C-4C4E-9646-9D60EADB3C9D}" dt="2021-11-28T10:40:22.954" v="2014" actId="255"/>
          <ac:spMkLst>
            <pc:docMk/>
            <pc:sldMk cId="43897490" sldId="298"/>
            <ac:spMk id="3" creationId="{7EB95590-6A2C-4FD1-9AF3-5159C15C29CA}"/>
          </ac:spMkLst>
        </pc:spChg>
        <pc:picChg chg="add mod">
          <ac:chgData name="Holly Catt" userId="f7c557f0d9ff2cf2" providerId="LiveId" clId="{5B52D075-DD8C-4C4E-9646-9D60EADB3C9D}" dt="2021-11-28T10:18:15.839" v="1101" actId="14100"/>
          <ac:picMkLst>
            <pc:docMk/>
            <pc:sldMk cId="43897490" sldId="298"/>
            <ac:picMk id="4" creationId="{E1C70C09-5059-40B3-9168-995CF9992263}"/>
          </ac:picMkLst>
        </pc:picChg>
        <pc:picChg chg="add mod">
          <ac:chgData name="Holly Catt" userId="f7c557f0d9ff2cf2" providerId="LiveId" clId="{5B52D075-DD8C-4C4E-9646-9D60EADB3C9D}" dt="2021-11-28T10:21:44.084" v="1260" actId="1076"/>
          <ac:picMkLst>
            <pc:docMk/>
            <pc:sldMk cId="43897490" sldId="298"/>
            <ac:picMk id="5122" creationId="{893F05A8-9719-4EAC-B3D0-6AE6EF66B96D}"/>
          </ac:picMkLst>
        </pc:picChg>
      </pc:sldChg>
      <pc:sldChg chg="new del">
        <pc:chgData name="Holly Catt" userId="f7c557f0d9ff2cf2" providerId="LiveId" clId="{5B52D075-DD8C-4C4E-9646-9D60EADB3C9D}" dt="2021-11-28T10:03:00.468" v="692" actId="680"/>
        <pc:sldMkLst>
          <pc:docMk/>
          <pc:sldMk cId="3625751187" sldId="298"/>
        </pc:sldMkLst>
      </pc:sldChg>
      <pc:sldChg chg="addSp delSp modSp new mod">
        <pc:chgData name="Holly Catt" userId="f7c557f0d9ff2cf2" providerId="LiveId" clId="{5B52D075-DD8C-4C4E-9646-9D60EADB3C9D}" dt="2021-11-28T10:33:43.353" v="1983" actId="27636"/>
        <pc:sldMkLst>
          <pc:docMk/>
          <pc:sldMk cId="573505024" sldId="299"/>
        </pc:sldMkLst>
        <pc:spChg chg="mod">
          <ac:chgData name="Holly Catt" userId="f7c557f0d9ff2cf2" providerId="LiveId" clId="{5B52D075-DD8C-4C4E-9646-9D60EADB3C9D}" dt="2021-11-28T10:33:43.353" v="1983" actId="27636"/>
          <ac:spMkLst>
            <pc:docMk/>
            <pc:sldMk cId="573505024" sldId="299"/>
            <ac:spMk id="2" creationId="{DC10D1F1-6F3A-437C-B1B1-6C03EC48B56F}"/>
          </ac:spMkLst>
        </pc:spChg>
        <pc:spChg chg="del">
          <ac:chgData name="Holly Catt" userId="f7c557f0d9ff2cf2" providerId="LiveId" clId="{5B52D075-DD8C-4C4E-9646-9D60EADB3C9D}" dt="2021-11-28T10:33:32.557" v="1962" actId="931"/>
          <ac:spMkLst>
            <pc:docMk/>
            <pc:sldMk cId="573505024" sldId="299"/>
            <ac:spMk id="3" creationId="{5C012F1F-C0F7-4B98-8319-BD8A668171C0}"/>
          </ac:spMkLst>
        </pc:spChg>
        <pc:spChg chg="add del mod">
          <ac:chgData name="Holly Catt" userId="f7c557f0d9ff2cf2" providerId="LiveId" clId="{5B52D075-DD8C-4C4E-9646-9D60EADB3C9D}" dt="2021-11-28T10:33:35.136" v="1963" actId="478"/>
          <ac:spMkLst>
            <pc:docMk/>
            <pc:sldMk cId="573505024" sldId="299"/>
            <ac:spMk id="6" creationId="{EC79F2FF-FEE3-44DA-B834-2B98175FFC52}"/>
          </ac:spMkLst>
        </pc:spChg>
        <pc:picChg chg="add mod">
          <ac:chgData name="Holly Catt" userId="f7c557f0d9ff2cf2" providerId="LiveId" clId="{5B52D075-DD8C-4C4E-9646-9D60EADB3C9D}" dt="2021-11-28T10:33:32.557" v="1962" actId="931"/>
          <ac:picMkLst>
            <pc:docMk/>
            <pc:sldMk cId="573505024" sldId="299"/>
            <ac:picMk id="5" creationId="{88E0BBCC-15CC-4D7A-8A0C-D8119390DD4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5:39.700"/>
    </inkml:context>
    <inkml:brush xml:id="br0">
      <inkml:brushProperty name="width" value="0.35" units="cm"/>
      <inkml:brushProperty name="height" value="0.3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5:40.899"/>
    </inkml:context>
    <inkml:brush xml:id="br0">
      <inkml:brushProperty name="width" value="0.35" units="cm"/>
      <inkml:brushProperty name="height" value="0.3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5:41.476"/>
    </inkml:context>
    <inkml:brush xml:id="br0">
      <inkml:brushProperty name="width" value="0.35" units="cm"/>
      <inkml:brushProperty name="height" value="0.35" units="cm"/>
      <inkml:brushProperty name="color" value="#E71224"/>
    </inkml:brush>
  </inkml:definitions>
  <inkml:trace contextRef="#ctx0" brushRef="#br0">0 1 24575,'7'0'0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5:42.051"/>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5:43.432"/>
    </inkml:context>
    <inkml:brush xml:id="br0">
      <inkml:brushProperty name="width" value="0.35" units="cm"/>
      <inkml:brushProperty name="height" value="0.35" units="cm"/>
      <inkml:brushProperty name="color" value="#E71224"/>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5:43.942"/>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5:44.798"/>
    </inkml:context>
    <inkml:brush xml:id="br0">
      <inkml:brushProperty name="width" value="0.35" units="cm"/>
      <inkml:brushProperty name="height" value="0.35" units="cm"/>
      <inkml:brushProperty name="color" value="#E71224"/>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2T16:26:05.305"/>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0750-F6B5-4212-AFA4-7E03E209B35E}" type="datetimeFigureOut">
              <a:rPr lang="en-GB" smtClean="0"/>
              <a:t>28/11/2021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29372-77A9-483F-AEC7-E3A3C04B4DD5}" type="slidenum">
              <a:rPr lang="en-GB" smtClean="0"/>
              <a:t>‹#›</a:t>
            </a:fld>
            <a:endParaRPr lang="en-GB"/>
          </a:p>
        </p:txBody>
      </p:sp>
    </p:spTree>
    <p:extLst>
      <p:ext uri="{BB962C8B-B14F-4D97-AF65-F5344CB8AC3E}">
        <p14:creationId xmlns:p14="http://schemas.microsoft.com/office/powerpoint/2010/main" val="369491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sng" dirty="0">
                <a:solidFill>
                  <a:srgbClr val="484848"/>
                </a:solidFill>
                <a:effectLst/>
                <a:latin typeface="Open Sans" panose="020B0606030504020204" pitchFamily="34" charset="0"/>
              </a:rPr>
              <a:t>Spatial </a:t>
            </a:r>
            <a:r>
              <a:rPr lang="en-US" b="0" i="0" u="sng" dirty="0" err="1">
                <a:solidFill>
                  <a:srgbClr val="484848"/>
                </a:solidFill>
                <a:effectLst/>
                <a:latin typeface="Open Sans" panose="020B0606030504020204" pitchFamily="34" charset="0"/>
              </a:rPr>
              <a:t>Resaonsing</a:t>
            </a:r>
            <a:r>
              <a:rPr lang="en-US" b="0" i="0" u="sng" dirty="0">
                <a:solidFill>
                  <a:srgbClr val="484848"/>
                </a:solidFill>
                <a:effectLst/>
                <a:latin typeface="Open Sans" panose="020B0606030504020204" pitchFamily="34" charset="0"/>
              </a:rPr>
              <a:t>:</a:t>
            </a:r>
          </a:p>
          <a:p>
            <a:pPr algn="l">
              <a:buFont typeface="Arial" panose="020B0604020202020204" pitchFamily="34" charset="0"/>
              <a:buChar char="•"/>
            </a:pPr>
            <a:r>
              <a:rPr lang="en-US" b="1" i="0" dirty="0">
                <a:solidFill>
                  <a:srgbClr val="484848"/>
                </a:solidFill>
                <a:effectLst/>
                <a:latin typeface="Open Sans" panose="020B0606030504020204" pitchFamily="34" charset="0"/>
              </a:rPr>
              <a:t>understanding relationships </a:t>
            </a:r>
            <a:r>
              <a:rPr lang="en-US" b="0" i="0" dirty="0">
                <a:solidFill>
                  <a:srgbClr val="484848"/>
                </a:solidFill>
                <a:effectLst/>
                <a:latin typeface="Open Sans" panose="020B0606030504020204" pitchFamily="34" charset="0"/>
              </a:rPr>
              <a:t>– how things fit together, how moving parts work</a:t>
            </a:r>
          </a:p>
          <a:p>
            <a:pPr algn="l">
              <a:buFont typeface="Arial" panose="020B0604020202020204" pitchFamily="34" charset="0"/>
              <a:buChar char="•"/>
            </a:pPr>
            <a:r>
              <a:rPr lang="en-US" b="1" i="0" dirty="0">
                <a:solidFill>
                  <a:srgbClr val="484848"/>
                </a:solidFill>
                <a:effectLst/>
                <a:latin typeface="Open Sans" panose="020B0606030504020204" pitchFamily="34" charset="0"/>
              </a:rPr>
              <a:t>language –</a:t>
            </a:r>
            <a:r>
              <a:rPr lang="en-US" b="0" i="0" dirty="0">
                <a:solidFill>
                  <a:srgbClr val="484848"/>
                </a:solidFill>
                <a:effectLst/>
                <a:latin typeface="Open Sans" panose="020B0606030504020204" pitchFamily="34" charset="0"/>
              </a:rPr>
              <a:t> hearing, describing, directing; position, direction</a:t>
            </a:r>
          </a:p>
          <a:p>
            <a:pPr algn="l">
              <a:buFont typeface="Arial" panose="020B0604020202020204" pitchFamily="34" charset="0"/>
              <a:buChar char="•"/>
            </a:pPr>
            <a:r>
              <a:rPr lang="en-US" b="1" i="0" dirty="0">
                <a:solidFill>
                  <a:srgbClr val="484848"/>
                </a:solidFill>
                <a:effectLst/>
                <a:latin typeface="Open Sans" panose="020B0606030504020204" pitchFamily="34" charset="0"/>
              </a:rPr>
              <a:t>spatial memory </a:t>
            </a:r>
            <a:r>
              <a:rPr lang="en-US" b="0" i="0" dirty="0">
                <a:solidFill>
                  <a:srgbClr val="484848"/>
                </a:solidFill>
                <a:effectLst/>
                <a:latin typeface="Open Sans" panose="020B0606030504020204" pitchFamily="34" charset="0"/>
              </a:rPr>
              <a:t>– where things are</a:t>
            </a:r>
          </a:p>
          <a:p>
            <a:pPr algn="l">
              <a:buFont typeface="Arial" panose="020B0604020202020204" pitchFamily="34" charset="0"/>
              <a:buChar char="•"/>
            </a:pPr>
            <a:r>
              <a:rPr lang="en-US" b="1" i="0" dirty="0">
                <a:solidFill>
                  <a:srgbClr val="484848"/>
                </a:solidFill>
                <a:effectLst/>
                <a:latin typeface="Open Sans" panose="020B0606030504020204" pitchFamily="34" charset="0"/>
              </a:rPr>
              <a:t>sense of direction </a:t>
            </a:r>
            <a:r>
              <a:rPr lang="en-US" b="0" i="0" dirty="0">
                <a:solidFill>
                  <a:srgbClr val="484848"/>
                </a:solidFill>
                <a:effectLst/>
                <a:latin typeface="Open Sans" panose="020B0606030504020204" pitchFamily="34" charset="0"/>
              </a:rPr>
              <a:t>– finding your way back</a:t>
            </a:r>
          </a:p>
          <a:p>
            <a:pPr algn="l">
              <a:buFont typeface="Arial" panose="020B0604020202020204" pitchFamily="34" charset="0"/>
              <a:buChar char="•"/>
            </a:pPr>
            <a:r>
              <a:rPr lang="en-US" b="1" i="0" dirty="0">
                <a:solidFill>
                  <a:srgbClr val="484848"/>
                </a:solidFill>
                <a:effectLst/>
                <a:latin typeface="Open Sans" panose="020B0606030504020204" pitchFamily="34" charset="0"/>
              </a:rPr>
              <a:t>spatial representations </a:t>
            </a:r>
            <a:r>
              <a:rPr lang="en-US" b="0" i="0" dirty="0">
                <a:solidFill>
                  <a:srgbClr val="484848"/>
                </a:solidFill>
                <a:effectLst/>
                <a:latin typeface="Open Sans" panose="020B0606030504020204" pitchFamily="34" charset="0"/>
              </a:rPr>
              <a:t>– creating mental images, composing and deconstructing; perspective and movement; understanding models, maps, diagrams.</a:t>
            </a:r>
          </a:p>
          <a:p>
            <a:endParaRPr lang="en-GB" dirty="0"/>
          </a:p>
          <a:p>
            <a:r>
              <a:rPr lang="en-GB" u="sng" dirty="0"/>
              <a:t>Sustained Shared 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161616"/>
                </a:solidFill>
                <a:effectLst/>
                <a:latin typeface="Open Sans" panose="020B0606030504020204" pitchFamily="34" charset="0"/>
              </a:rPr>
              <a:t>occurs when two or more individuals “work together” in an intellectual way to solve a problem, clarify a concept, evaluate an activity, extend a narrative etc. Both parties must contribute to the thinking and it must develop and extend the understanding.”</a:t>
            </a:r>
          </a:p>
          <a:p>
            <a:endParaRPr lang="en-GB" dirty="0"/>
          </a:p>
        </p:txBody>
      </p:sp>
      <p:sp>
        <p:nvSpPr>
          <p:cNvPr id="4" name="Slide Number Placeholder 3"/>
          <p:cNvSpPr>
            <a:spLocks noGrp="1"/>
          </p:cNvSpPr>
          <p:nvPr>
            <p:ph type="sldNum" sz="quarter" idx="5"/>
          </p:nvPr>
        </p:nvSpPr>
        <p:spPr/>
        <p:txBody>
          <a:bodyPr/>
          <a:lstStyle/>
          <a:p>
            <a:fld id="{01529372-77A9-483F-AEC7-E3A3C04B4DD5}" type="slidenum">
              <a:rPr lang="en-GB" smtClean="0"/>
              <a:t>4</a:t>
            </a:fld>
            <a:endParaRPr lang="en-GB"/>
          </a:p>
        </p:txBody>
      </p:sp>
    </p:spTree>
    <p:extLst>
      <p:ext uri="{BB962C8B-B14F-4D97-AF65-F5344CB8AC3E}">
        <p14:creationId xmlns:p14="http://schemas.microsoft.com/office/powerpoint/2010/main" val="65234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84848"/>
                </a:solidFill>
                <a:effectLst/>
                <a:latin typeface="Calibri" panose="020F0502020204030204" pitchFamily="34" charset="0"/>
                <a:cs typeface="Calibri" panose="020F0502020204030204" pitchFamily="34" charset="0"/>
              </a:rPr>
              <a:t>- </a:t>
            </a:r>
            <a:r>
              <a:rPr lang="en-GB" sz="1200" b="0" i="0" noProof="0" dirty="0">
                <a:solidFill>
                  <a:srgbClr val="484848"/>
                </a:solidFill>
                <a:effectLst/>
                <a:latin typeface="Calibri" panose="020F0502020204030204" pitchFamily="34" charset="0"/>
                <a:cs typeface="Calibri" panose="020F0502020204030204" pitchFamily="34" charset="0"/>
              </a:rPr>
              <a:t>Recognising</a:t>
            </a:r>
            <a:r>
              <a:rPr lang="en-US" sz="1200" b="0" i="0" dirty="0">
                <a:solidFill>
                  <a:srgbClr val="484848"/>
                </a:solidFill>
                <a:effectLst/>
                <a:latin typeface="Calibri" panose="020F0502020204030204" pitchFamily="34" charset="0"/>
                <a:cs typeface="Calibri" panose="020F0502020204030204" pitchFamily="34" charset="0"/>
              </a:rPr>
              <a:t> an amount is the first step. From there we regularly use the language of more and then less/fewer.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484848"/>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84848"/>
                </a:solidFill>
                <a:effectLst/>
                <a:latin typeface="Calibri" panose="020F0502020204030204" pitchFamily="34" charset="0"/>
                <a:cs typeface="Calibri" panose="020F0502020204030204" pitchFamily="34" charset="0"/>
              </a:rPr>
              <a:t>– </a:t>
            </a:r>
            <a:r>
              <a:rPr lang="en-US" sz="1200" b="0" i="0" dirty="0">
                <a:solidFill>
                  <a:srgbClr val="333333"/>
                </a:solidFill>
                <a:effectLst/>
                <a:latin typeface="Calibri" panose="020F0502020204030204" pitchFamily="34" charset="0"/>
                <a:cs typeface="Calibri" panose="020F0502020204030204" pitchFamily="34" charset="0"/>
              </a:rPr>
              <a:t>I</a:t>
            </a:r>
            <a:r>
              <a:rPr lang="en-US" sz="1200" b="0" i="0" dirty="0">
                <a:solidFill>
                  <a:srgbClr val="484848"/>
                </a:solidFill>
                <a:effectLst/>
                <a:latin typeface="Calibri" panose="020F0502020204030204" pitchFamily="34" charset="0"/>
                <a:cs typeface="Calibri" panose="020F0502020204030204" pitchFamily="34" charset="0"/>
              </a:rPr>
              <a:t>n everyday life, many number symbols we see and use are distinguishing labels – for example, bus numbers, shoe sizes, road numbers, etc. Typically, it is quite rare to see numbers attached to quantities. for instance, the number on a 64 bus does not mean that 63 buses have already passed by; a shoe numbered ‘5’ does not mean that I have four other pairs of shoes.</a:t>
            </a:r>
            <a:endParaRPr lang="en-US" sz="1200" b="0" i="0" dirty="0">
              <a:solidFill>
                <a:srgbClr val="333333"/>
              </a:solidFill>
              <a:effectLst/>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1529372-77A9-483F-AEC7-E3A3C04B4DD5}" type="slidenum">
              <a:rPr lang="en-GB" smtClean="0"/>
              <a:t>5</a:t>
            </a:fld>
            <a:endParaRPr lang="en-GB"/>
          </a:p>
        </p:txBody>
      </p:sp>
    </p:spTree>
    <p:extLst>
      <p:ext uri="{BB962C8B-B14F-4D97-AF65-F5344CB8AC3E}">
        <p14:creationId xmlns:p14="http://schemas.microsoft.com/office/powerpoint/2010/main" val="315547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cs typeface="Calibri" panose="020F0502020204030204" pitchFamily="34" charset="0"/>
              </a:rPr>
              <a:t>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cs typeface="Calibri" panose="020F0502020204030204" pitchFamily="34" charset="0"/>
              </a:rPr>
              <a:t>Key counting concepts and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cs typeface="Calibri" panose="020F0502020204030204" pitchFamily="34" charset="0"/>
              </a:rPr>
              <a:t>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cs typeface="Calibri" panose="020F0502020204030204" pitchFamily="34" charset="0"/>
              </a:rPr>
              <a:t>Putting ‘Maths’ opportunities in all of the </a:t>
            </a:r>
            <a:r>
              <a:rPr lang="en-GB" b="0" i="0" u="none" strike="noStrike" dirty="0">
                <a:solidFill>
                  <a:srgbClr val="7030A0"/>
                </a:solidFill>
                <a:effectLst/>
                <a:latin typeface="Calibri" panose="020F0502020204030204" pitchFamily="34" charset="0"/>
                <a:cs typeface="Calibri" panose="020F0502020204030204" pitchFamily="34" charset="0"/>
              </a:rPr>
              <a:t>7</a:t>
            </a:r>
            <a:r>
              <a:rPr lang="en-GB" b="0" i="0" u="none" strike="noStrike" dirty="0">
                <a:solidFill>
                  <a:srgbClr val="000000"/>
                </a:solidFill>
                <a:effectLst/>
                <a:latin typeface="Calibri" panose="020F0502020204030204" pitchFamily="34" charset="0"/>
                <a:cs typeface="Calibri" panose="020F0502020204030204" pitchFamily="34" charset="0"/>
              </a:rPr>
              <a:t> learning areas (cross-curricular links) – inside and outside the classroom!</a:t>
            </a:r>
            <a:r>
              <a:rPr lang="en-US" b="0" i="0" dirty="0">
                <a:solidFill>
                  <a:srgbClr val="000000"/>
                </a:solidFill>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Calibri" panose="020F0502020204030204" pitchFamily="34" charset="0"/>
                <a:cs typeface="Calibri" panose="020F0502020204030204" pitchFamily="34" charset="0"/>
              </a:rPr>
              <a:t>Problem </a:t>
            </a:r>
            <a:r>
              <a:rPr lang="en-GB" b="0" i="0" u="none" strike="noStrike" dirty="0">
                <a:solidFill>
                  <a:srgbClr val="000000"/>
                </a:solidFill>
                <a:effectLst/>
                <a:latin typeface="Calibri" panose="020F0502020204030204" pitchFamily="34" charset="0"/>
                <a:cs typeface="Calibri" panose="020F0502020204030204" pitchFamily="34" charset="0"/>
              </a:rPr>
              <a:t>Solving Activities &amp; Open-Ended Child Led Investigations.</a:t>
            </a:r>
            <a:r>
              <a:rPr lang="en-US" b="0" i="0" dirty="0">
                <a:solidFill>
                  <a:srgbClr val="000000"/>
                </a:solidFill>
                <a:effectLst/>
                <a:latin typeface="Calibri" panose="020F0502020204030204" pitchFamily="34" charset="0"/>
                <a:cs typeface="Calibri" panose="020F0502020204030204" pitchFamily="34" charset="0"/>
              </a:rPr>
              <a:t>​</a:t>
            </a:r>
          </a:p>
          <a:p>
            <a:endParaRPr lang="en-GB" dirty="0"/>
          </a:p>
          <a:p>
            <a:r>
              <a:rPr lang="en-GB" dirty="0"/>
              <a:t>Interactions: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cs typeface="Calibri" panose="020F0502020204030204" pitchFamily="34" charset="0"/>
              </a:rPr>
              <a:t>Giving children the opportunity to reason and explain and to record their findings systematically</a:t>
            </a:r>
            <a:r>
              <a:rPr lang="en-GB" dirty="0">
                <a:solidFill>
                  <a:srgbClr val="00000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Calibri" panose="020F0502020204030204" pitchFamily="34" charset="0"/>
                <a:cs typeface="Calibri" panose="020F0502020204030204" pitchFamily="34" charset="0"/>
              </a:rPr>
              <a:t>Mastery:</a:t>
            </a:r>
          </a:p>
          <a:p>
            <a:r>
              <a:rPr lang="en-GB" dirty="0">
                <a:latin typeface="SassoonPrimaryInfant"/>
                <a:ea typeface="+mn-lt"/>
                <a:cs typeface="+mn-lt"/>
              </a:rPr>
              <a:t>Why numbers 1-10? Most children come in being able to count to 10, 20 or even 100 but do they associate numbers and quantities? Do they actually know what those numbers actually mean? Children handle, sort and compare different objects to explore what the numbers mean and their true value.</a:t>
            </a:r>
            <a:endParaRPr lang="en-GB" dirty="0">
              <a:latin typeface="SassoonPrimaryInfant"/>
            </a:endParaRPr>
          </a:p>
          <a:p>
            <a:pPr>
              <a:buSzPct val="114999"/>
            </a:pPr>
            <a:r>
              <a:rPr lang="en-GB" dirty="0">
                <a:latin typeface="SassoonPrimaryInfant"/>
                <a:ea typeface="+mn-lt"/>
                <a:cs typeface="+mn-lt"/>
              </a:rPr>
              <a:t>Able to feel the change in quantities, explore and experiment.</a:t>
            </a:r>
            <a:endParaRPr lang="en-US" dirty="0">
              <a:latin typeface="SassoonPrimaryInfa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assoonPrimaryInfant"/>
                <a:ea typeface="+mn-lt"/>
                <a:cs typeface="+mn-lt"/>
              </a:rPr>
              <a:t>Learning the composition of early numbers in depth helps later learning as they begin to recognise pattern in number and can apply prior knowledge to large numbers and more in depth concepts. The harder principles are easier to grasp.</a:t>
            </a:r>
            <a:endParaRPr lang="en-US" dirty="0">
              <a:latin typeface="SassoonPrimaryInfan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1529372-77A9-483F-AEC7-E3A3C04B4DD5}" type="slidenum">
              <a:rPr lang="en-GB" smtClean="0"/>
              <a:t>6</a:t>
            </a:fld>
            <a:endParaRPr lang="en-GB"/>
          </a:p>
        </p:txBody>
      </p:sp>
    </p:spTree>
    <p:extLst>
      <p:ext uri="{BB962C8B-B14F-4D97-AF65-F5344CB8AC3E}">
        <p14:creationId xmlns:p14="http://schemas.microsoft.com/office/powerpoint/2010/main" val="343777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Importance of using large/small manipulatives to explore amounts, practise and problem solve.</a:t>
            </a:r>
          </a:p>
        </p:txBody>
      </p:sp>
      <p:sp>
        <p:nvSpPr>
          <p:cNvPr id="4" name="Slide Number Placeholder 3"/>
          <p:cNvSpPr>
            <a:spLocks noGrp="1"/>
          </p:cNvSpPr>
          <p:nvPr>
            <p:ph type="sldNum" sz="quarter" idx="5"/>
          </p:nvPr>
        </p:nvSpPr>
        <p:spPr/>
        <p:txBody>
          <a:bodyPr/>
          <a:lstStyle/>
          <a:p>
            <a:fld id="{01529372-77A9-483F-AEC7-E3A3C04B4DD5}" type="slidenum">
              <a:rPr lang="en-GB" smtClean="0"/>
              <a:t>7</a:t>
            </a:fld>
            <a:endParaRPr lang="en-GB"/>
          </a:p>
        </p:txBody>
      </p:sp>
    </p:spTree>
    <p:extLst>
      <p:ext uri="{BB962C8B-B14F-4D97-AF65-F5344CB8AC3E}">
        <p14:creationId xmlns:p14="http://schemas.microsoft.com/office/powerpoint/2010/main" val="260847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Sustained shared thinking</a:t>
            </a:r>
          </a:p>
        </p:txBody>
      </p:sp>
      <p:sp>
        <p:nvSpPr>
          <p:cNvPr id="4" name="Slide Number Placeholder 3"/>
          <p:cNvSpPr>
            <a:spLocks noGrp="1"/>
          </p:cNvSpPr>
          <p:nvPr>
            <p:ph type="sldNum" sz="quarter" idx="5"/>
          </p:nvPr>
        </p:nvSpPr>
        <p:spPr/>
        <p:txBody>
          <a:bodyPr/>
          <a:lstStyle/>
          <a:p>
            <a:fld id="{01529372-77A9-483F-AEC7-E3A3C04B4DD5}" type="slidenum">
              <a:rPr lang="en-GB" smtClean="0"/>
              <a:t>17</a:t>
            </a:fld>
            <a:endParaRPr lang="en-GB"/>
          </a:p>
        </p:txBody>
      </p:sp>
    </p:spTree>
    <p:extLst>
      <p:ext uri="{BB962C8B-B14F-4D97-AF65-F5344CB8AC3E}">
        <p14:creationId xmlns:p14="http://schemas.microsoft.com/office/powerpoint/2010/main" val="372890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Sharing the biscuit!</a:t>
            </a:r>
          </a:p>
        </p:txBody>
      </p:sp>
      <p:sp>
        <p:nvSpPr>
          <p:cNvPr id="4" name="Slide Number Placeholder 3"/>
          <p:cNvSpPr>
            <a:spLocks noGrp="1"/>
          </p:cNvSpPr>
          <p:nvPr>
            <p:ph type="sldNum" sz="quarter" idx="5"/>
          </p:nvPr>
        </p:nvSpPr>
        <p:spPr/>
        <p:txBody>
          <a:bodyPr/>
          <a:lstStyle/>
          <a:p>
            <a:fld id="{01529372-77A9-483F-AEC7-E3A3C04B4DD5}" type="slidenum">
              <a:rPr lang="en-GB" smtClean="0"/>
              <a:t>18</a:t>
            </a:fld>
            <a:endParaRPr lang="en-GB"/>
          </a:p>
        </p:txBody>
      </p:sp>
    </p:spTree>
    <p:extLst>
      <p:ext uri="{BB962C8B-B14F-4D97-AF65-F5344CB8AC3E}">
        <p14:creationId xmlns:p14="http://schemas.microsoft.com/office/powerpoint/2010/main" val="380154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a:cs typeface="Calibri"/>
              </a:rPr>
              <a:t> Children need to understand mistakes are normal and everyone makes them, as well as improving mathematical understanding </a:t>
            </a:r>
          </a:p>
          <a:p>
            <a:endParaRPr lang="en-GB"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a:cs typeface="Calibri"/>
              </a:rPr>
              <a:t>Even better, let children make up their own games and decide how to score points.</a:t>
            </a:r>
            <a:endParaRPr lang="en-US" dirty="0">
              <a:latin typeface="Calibri"/>
              <a:ea typeface="+mn-lt"/>
              <a:cs typeface="Calibri"/>
            </a:endParaRPr>
          </a:p>
          <a:p>
            <a:endParaRPr lang="en-GB" dirty="0"/>
          </a:p>
          <a:p>
            <a:r>
              <a:rPr lang="en-GB" dirty="0"/>
              <a:t>Learning turn taking, direction, communication and language</a:t>
            </a:r>
          </a:p>
        </p:txBody>
      </p:sp>
      <p:sp>
        <p:nvSpPr>
          <p:cNvPr id="4" name="Slide Number Placeholder 3"/>
          <p:cNvSpPr>
            <a:spLocks noGrp="1"/>
          </p:cNvSpPr>
          <p:nvPr>
            <p:ph type="sldNum" sz="quarter" idx="5"/>
          </p:nvPr>
        </p:nvSpPr>
        <p:spPr/>
        <p:txBody>
          <a:bodyPr/>
          <a:lstStyle/>
          <a:p>
            <a:fld id="{01529372-77A9-483F-AEC7-E3A3C04B4DD5}" type="slidenum">
              <a:rPr lang="en-GB" smtClean="0"/>
              <a:t>22</a:t>
            </a:fld>
            <a:endParaRPr lang="en-GB"/>
          </a:p>
        </p:txBody>
      </p:sp>
    </p:spTree>
    <p:extLst>
      <p:ext uri="{BB962C8B-B14F-4D97-AF65-F5344CB8AC3E}">
        <p14:creationId xmlns:p14="http://schemas.microsoft.com/office/powerpoint/2010/main" val="1857327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B0DCE65-46CD-4FC8-92CE-319BBB902267}"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29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928625-0EC8-48A8-A0E4-0EA33ED68BE6}" type="datetimeFigureOut">
              <a:rPr lang="en-GB" smtClean="0"/>
              <a:t>28/11/2021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DCE65-46CD-4FC8-92CE-319BBB902267}" type="slidenum">
              <a:rPr lang="en-GB" smtClean="0"/>
              <a:t>‹#›</a:t>
            </a:fld>
            <a:endParaRPr lang="en-GB"/>
          </a:p>
        </p:txBody>
      </p:sp>
    </p:spTree>
    <p:extLst>
      <p:ext uri="{BB962C8B-B14F-4D97-AF65-F5344CB8AC3E}">
        <p14:creationId xmlns:p14="http://schemas.microsoft.com/office/powerpoint/2010/main" val="243873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89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97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spTree>
    <p:extLst>
      <p:ext uri="{BB962C8B-B14F-4D97-AF65-F5344CB8AC3E}">
        <p14:creationId xmlns:p14="http://schemas.microsoft.com/office/powerpoint/2010/main" val="958565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25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879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406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56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spTree>
    <p:extLst>
      <p:ext uri="{BB962C8B-B14F-4D97-AF65-F5344CB8AC3E}">
        <p14:creationId xmlns:p14="http://schemas.microsoft.com/office/powerpoint/2010/main" val="49080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28625-0EC8-48A8-A0E4-0EA33ED68BE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DCE65-46CD-4FC8-92CE-319BBB902267}"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3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928625-0EC8-48A8-A0E4-0EA33ED68BE6}" type="datetimeFigureOut">
              <a:rPr lang="en-GB" smtClean="0"/>
              <a:t>28/11/2021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DCE65-46CD-4FC8-92CE-319BBB902267}" type="slidenum">
              <a:rPr lang="en-GB" smtClean="0"/>
              <a:t>‹#›</a:t>
            </a:fld>
            <a:endParaRPr lang="en-GB"/>
          </a:p>
        </p:txBody>
      </p:sp>
    </p:spTree>
    <p:extLst>
      <p:ext uri="{BB962C8B-B14F-4D97-AF65-F5344CB8AC3E}">
        <p14:creationId xmlns:p14="http://schemas.microsoft.com/office/powerpoint/2010/main" val="317042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928625-0EC8-48A8-A0E4-0EA33ED68BE6}" type="datetimeFigureOut">
              <a:rPr lang="en-GB" smtClean="0"/>
              <a:t>28/11/2021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DCE65-46CD-4FC8-92CE-319BBB902267}"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33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928625-0EC8-48A8-A0E4-0EA33ED68BE6}" type="datetimeFigureOut">
              <a:rPr lang="en-GB" smtClean="0"/>
              <a:t>28/11/2021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DCE65-46CD-4FC8-92CE-319BBB902267}"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63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28625-0EC8-48A8-A0E4-0EA33ED68BE6}" type="datetimeFigureOut">
              <a:rPr lang="en-GB" smtClean="0"/>
              <a:t>28/11/2021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DCE65-46CD-4FC8-92CE-319BBB902267}" type="slidenum">
              <a:rPr lang="en-GB" smtClean="0"/>
              <a:t>‹#›</a:t>
            </a:fld>
            <a:endParaRPr lang="en-GB"/>
          </a:p>
        </p:txBody>
      </p:sp>
    </p:spTree>
    <p:extLst>
      <p:ext uri="{BB962C8B-B14F-4D97-AF65-F5344CB8AC3E}">
        <p14:creationId xmlns:p14="http://schemas.microsoft.com/office/powerpoint/2010/main" val="31083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928625-0EC8-48A8-A0E4-0EA33ED68BE6}" type="datetimeFigureOut">
              <a:rPr lang="en-GB" smtClean="0"/>
              <a:t>28/11/2021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DCE65-46CD-4FC8-92CE-319BBB902267}"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36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928625-0EC8-48A8-A0E4-0EA33ED68BE6}" type="datetimeFigureOut">
              <a:rPr lang="en-GB" smtClean="0"/>
              <a:t>28/11/2021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DCE65-46CD-4FC8-92CE-319BBB902267}" type="slidenum">
              <a:rPr lang="en-GB" smtClean="0"/>
              <a:t>‹#›</a:t>
            </a:fld>
            <a:endParaRPr lang="en-GB"/>
          </a:p>
        </p:txBody>
      </p:sp>
    </p:spTree>
    <p:extLst>
      <p:ext uri="{BB962C8B-B14F-4D97-AF65-F5344CB8AC3E}">
        <p14:creationId xmlns:p14="http://schemas.microsoft.com/office/powerpoint/2010/main" val="295019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928625-0EC8-48A8-A0E4-0EA33ED68BE6}" type="datetimeFigureOut">
              <a:rPr lang="en-GB" smtClean="0"/>
              <a:t>28/11/2021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0DCE65-46CD-4FC8-92CE-319BBB902267}" type="slidenum">
              <a:rPr lang="en-GB" smtClean="0"/>
              <a:t>‹#›</a:t>
            </a:fld>
            <a:endParaRPr lang="en-GB"/>
          </a:p>
        </p:txBody>
      </p:sp>
    </p:spTree>
    <p:extLst>
      <p:ext uri="{BB962C8B-B14F-4D97-AF65-F5344CB8AC3E}">
        <p14:creationId xmlns:p14="http://schemas.microsoft.com/office/powerpoint/2010/main" val="227096826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40.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customXml" Target="../ink/ink8.xml"/><Relationship Id="rId5" Type="http://schemas.openxmlformats.org/officeDocument/2006/relationships/customXml" Target="../ink/ink3.xml"/><Relationship Id="rId10" Type="http://schemas.openxmlformats.org/officeDocument/2006/relationships/customXml" Target="../ink/ink7.xml"/><Relationship Id="rId4" Type="http://schemas.openxmlformats.org/officeDocument/2006/relationships/customXml" Target="../ink/ink2.xml"/><Relationship Id="rId9" Type="http://schemas.openxmlformats.org/officeDocument/2006/relationships/customXml" Target="../ink/ink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opmarks.co.uk/maths-games/3-5-years/" TargetMode="External"/><Relationship Id="rId2" Type="http://schemas.openxmlformats.org/officeDocument/2006/relationships/hyperlink" Target="https://www.youtube.com/watch?v=2Ow8vEmh8lA" TargetMode="External"/><Relationship Id="rId1" Type="http://schemas.openxmlformats.org/officeDocument/2006/relationships/slideLayout" Target="../slideLayouts/slideLayout2.xml"/><Relationship Id="rId4" Type="http://schemas.openxmlformats.org/officeDocument/2006/relationships/hyperlink" Target="https://www.westkirbyprimaryschool.co.uk/website/foundation_stage/539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ngimg.com/png/32586-happy-file"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E607-C2BA-402E-B1B4-244795BE4449}"/>
              </a:ext>
            </a:extLst>
          </p:cNvPr>
          <p:cNvSpPr>
            <a:spLocks noGrp="1"/>
          </p:cNvSpPr>
          <p:nvPr>
            <p:ph type="ctrTitle"/>
          </p:nvPr>
        </p:nvSpPr>
        <p:spPr>
          <a:xfrm>
            <a:off x="2695481" y="2134571"/>
            <a:ext cx="6815669" cy="1515533"/>
          </a:xfrm>
        </p:spPr>
        <p:txBody>
          <a:bodyPr/>
          <a:lstStyle/>
          <a:p>
            <a:r>
              <a:rPr lang="en-GB" dirty="0">
                <a:latin typeface="Calibri" panose="020F0502020204030204" pitchFamily="34" charset="0"/>
                <a:cs typeface="Calibri" panose="020F0502020204030204" pitchFamily="34" charset="0"/>
              </a:rPr>
              <a:t>EYFS Maths Workshop</a:t>
            </a:r>
          </a:p>
        </p:txBody>
      </p:sp>
      <p:sp>
        <p:nvSpPr>
          <p:cNvPr id="3" name="Subtitle 2">
            <a:extLst>
              <a:ext uri="{FF2B5EF4-FFF2-40B4-BE49-F238E27FC236}">
                <a16:creationId xmlns:a16="http://schemas.microsoft.com/office/drawing/2014/main" id="{2E410F6F-A264-47CE-AA17-91B6899F3E6B}"/>
              </a:ext>
            </a:extLst>
          </p:cNvPr>
          <p:cNvSpPr>
            <a:spLocks noGrp="1"/>
          </p:cNvSpPr>
          <p:nvPr>
            <p:ph type="subTitle" idx="1"/>
          </p:nvPr>
        </p:nvSpPr>
        <p:spPr/>
        <p:txBody>
          <a:bodyPr/>
          <a:lstStyle/>
          <a:p>
            <a:r>
              <a:rPr lang="en-GB" dirty="0">
                <a:latin typeface="Calibri" panose="020F0502020204030204" pitchFamily="34" charset="0"/>
                <a:cs typeface="Calibri" panose="020F0502020204030204" pitchFamily="34" charset="0"/>
              </a:rPr>
              <a:t>29/11/2021</a:t>
            </a:r>
          </a:p>
        </p:txBody>
      </p:sp>
      <p:pic>
        <p:nvPicPr>
          <p:cNvPr id="4" name="Picture 4" descr="Graphical user interface, website&#10;&#10;Description automatically generated">
            <a:extLst>
              <a:ext uri="{FF2B5EF4-FFF2-40B4-BE49-F238E27FC236}">
                <a16:creationId xmlns:a16="http://schemas.microsoft.com/office/drawing/2014/main" id="{D3D79C86-8D50-467D-B3C7-17E42BDEE18C}"/>
              </a:ext>
            </a:extLst>
          </p:cNvPr>
          <p:cNvPicPr>
            <a:picLocks noChangeAspect="1"/>
          </p:cNvPicPr>
          <p:nvPr/>
        </p:nvPicPr>
        <p:blipFill rotWithShape="1">
          <a:blip r:embed="rId2"/>
          <a:srcRect l="1793" t="15088" r="6972" b="55642"/>
          <a:stretch/>
        </p:blipFill>
        <p:spPr>
          <a:xfrm>
            <a:off x="2812211" y="1536419"/>
            <a:ext cx="6582211" cy="1196304"/>
          </a:xfrm>
          <a:prstGeom prst="rect">
            <a:avLst/>
          </a:prstGeom>
        </p:spPr>
      </p:pic>
    </p:spTree>
    <p:extLst>
      <p:ext uri="{BB962C8B-B14F-4D97-AF65-F5344CB8AC3E}">
        <p14:creationId xmlns:p14="http://schemas.microsoft.com/office/powerpoint/2010/main" val="142002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1D60-85A2-4DEC-86C5-7901BE18AD8A}"/>
              </a:ext>
            </a:extLst>
          </p:cNvPr>
          <p:cNvSpPr>
            <a:spLocks noGrp="1"/>
          </p:cNvSpPr>
          <p:nvPr>
            <p:ph type="title"/>
          </p:nvPr>
        </p:nvSpPr>
        <p:spPr>
          <a:xfrm>
            <a:off x="1295402" y="982132"/>
            <a:ext cx="9601196" cy="1303867"/>
          </a:xfrm>
        </p:spPr>
        <p:txBody>
          <a:bodyPr>
            <a:normAutofit/>
          </a:bodyPr>
          <a:lstStyle/>
          <a:p>
            <a:r>
              <a:rPr lang="en-GB" dirty="0">
                <a:solidFill>
                  <a:srgbClr val="00B0F0"/>
                </a:solidFill>
                <a:latin typeface="Calibri"/>
                <a:cs typeface="Calibri"/>
              </a:rPr>
              <a:t>Stable Order Principle</a:t>
            </a:r>
          </a:p>
        </p:txBody>
      </p:sp>
      <p:sp>
        <p:nvSpPr>
          <p:cNvPr id="3" name="Content Placeholder 2">
            <a:extLst>
              <a:ext uri="{FF2B5EF4-FFF2-40B4-BE49-F238E27FC236}">
                <a16:creationId xmlns:a16="http://schemas.microsoft.com/office/drawing/2014/main" id="{18D4DA23-462F-44DE-90A1-C473AFCC6A9B}"/>
              </a:ext>
            </a:extLst>
          </p:cNvPr>
          <p:cNvSpPr>
            <a:spLocks noGrp="1"/>
          </p:cNvSpPr>
          <p:nvPr>
            <p:ph idx="1"/>
          </p:nvPr>
        </p:nvSpPr>
        <p:spPr>
          <a:xfrm>
            <a:off x="1295402" y="2556932"/>
            <a:ext cx="9775872" cy="3318936"/>
          </a:xfrm>
        </p:spPr>
        <p:txBody>
          <a:bodyPr>
            <a:normAutofit/>
          </a:bodyPr>
          <a:lstStyle/>
          <a:p>
            <a:r>
              <a:rPr lang="en-GB" dirty="0">
                <a:latin typeface="SassoonPrimaryInfant"/>
              </a:rPr>
              <a:t>Number names being said in the correct order and this never changes.</a:t>
            </a:r>
          </a:p>
          <a:p>
            <a:r>
              <a:rPr lang="en-GB" dirty="0">
                <a:latin typeface="SassoonPrimaryInfant"/>
              </a:rPr>
              <a:t>First 2 principles often come hand in hand.</a:t>
            </a:r>
          </a:p>
          <a:p>
            <a:r>
              <a:rPr lang="en-GB" dirty="0">
                <a:latin typeface="SassoonPrimaryInfant"/>
              </a:rPr>
              <a:t>We sing lots of counting songs and rhymes.</a:t>
            </a:r>
          </a:p>
          <a:p>
            <a:endParaRPr lang="en-GB" dirty="0">
              <a:latin typeface="SassoonPrimaryInfant"/>
            </a:endParaRPr>
          </a:p>
        </p:txBody>
      </p:sp>
      <p:pic>
        <p:nvPicPr>
          <p:cNvPr id="5" name="Picture 4">
            <a:extLst>
              <a:ext uri="{FF2B5EF4-FFF2-40B4-BE49-F238E27FC236}">
                <a16:creationId xmlns:a16="http://schemas.microsoft.com/office/drawing/2014/main" id="{D0D0D896-B502-4EA4-A50D-573DAFEBF10B}"/>
              </a:ext>
            </a:extLst>
          </p:cNvPr>
          <p:cNvPicPr>
            <a:picLocks noChangeAspect="1"/>
          </p:cNvPicPr>
          <p:nvPr/>
        </p:nvPicPr>
        <p:blipFill>
          <a:blip r:embed="rId3"/>
          <a:stretch>
            <a:fillRect/>
          </a:stretch>
        </p:blipFill>
        <p:spPr>
          <a:xfrm>
            <a:off x="7302666" y="3640414"/>
            <a:ext cx="3372823" cy="1899321"/>
          </a:xfrm>
          <a:prstGeom prst="rect">
            <a:avLst/>
          </a:prstGeom>
        </p:spPr>
      </p:pic>
    </p:spTree>
    <p:extLst>
      <p:ext uri="{BB962C8B-B14F-4D97-AF65-F5344CB8AC3E}">
        <p14:creationId xmlns:p14="http://schemas.microsoft.com/office/powerpoint/2010/main" val="19872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1D60-85A2-4DEC-86C5-7901BE18AD8A}"/>
              </a:ext>
            </a:extLst>
          </p:cNvPr>
          <p:cNvSpPr>
            <a:spLocks noGrp="1"/>
          </p:cNvSpPr>
          <p:nvPr>
            <p:ph type="title"/>
          </p:nvPr>
        </p:nvSpPr>
        <p:spPr/>
        <p:txBody>
          <a:bodyPr/>
          <a:lstStyle/>
          <a:p>
            <a:r>
              <a:rPr lang="en-GB" dirty="0">
                <a:solidFill>
                  <a:srgbClr val="FFC000"/>
                </a:solidFill>
                <a:latin typeface="Calibri"/>
                <a:cs typeface="Calibri"/>
              </a:rPr>
              <a:t>Order Irrelevance Principle</a:t>
            </a:r>
          </a:p>
        </p:txBody>
      </p:sp>
      <p:sp>
        <p:nvSpPr>
          <p:cNvPr id="3" name="Content Placeholder 2">
            <a:extLst>
              <a:ext uri="{FF2B5EF4-FFF2-40B4-BE49-F238E27FC236}">
                <a16:creationId xmlns:a16="http://schemas.microsoft.com/office/drawing/2014/main" id="{18D4DA23-462F-44DE-90A1-C473AFCC6A9B}"/>
              </a:ext>
            </a:extLst>
          </p:cNvPr>
          <p:cNvSpPr>
            <a:spLocks noGrp="1"/>
          </p:cNvSpPr>
          <p:nvPr>
            <p:ph idx="1"/>
          </p:nvPr>
        </p:nvSpPr>
        <p:spPr/>
        <p:txBody>
          <a:bodyPr/>
          <a:lstStyle/>
          <a:p>
            <a:r>
              <a:rPr lang="en-GB" dirty="0">
                <a:latin typeface="SassoonPrimaryInfant"/>
              </a:rPr>
              <a:t>Knowing the order in which a group is counted is not important.</a:t>
            </a:r>
          </a:p>
          <a:p>
            <a:r>
              <a:rPr lang="en-GB" dirty="0">
                <a:latin typeface="SassoonPrimaryInfant"/>
              </a:rPr>
              <a:t>The total number remains the same.</a:t>
            </a:r>
          </a:p>
        </p:txBody>
      </p:sp>
      <p:pic>
        <p:nvPicPr>
          <p:cNvPr id="2050" name="Picture 2" descr="How many? Why Counting isn&amp;#39;t as simple as 1,2,3 - Whizz Education">
            <a:extLst>
              <a:ext uri="{FF2B5EF4-FFF2-40B4-BE49-F238E27FC236}">
                <a16:creationId xmlns:a16="http://schemas.microsoft.com/office/drawing/2014/main" id="{2886A72C-9801-4294-A50B-33EA09CF8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18" y="3658508"/>
            <a:ext cx="753427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7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1D60-85A2-4DEC-86C5-7901BE18AD8A}"/>
              </a:ext>
            </a:extLst>
          </p:cNvPr>
          <p:cNvSpPr>
            <a:spLocks noGrp="1"/>
          </p:cNvSpPr>
          <p:nvPr>
            <p:ph type="title"/>
          </p:nvPr>
        </p:nvSpPr>
        <p:spPr/>
        <p:txBody>
          <a:bodyPr/>
          <a:lstStyle/>
          <a:p>
            <a:r>
              <a:rPr lang="en-GB" dirty="0">
                <a:solidFill>
                  <a:srgbClr val="00B050"/>
                </a:solidFill>
                <a:latin typeface="Calibri"/>
                <a:cs typeface="Calibri"/>
              </a:rPr>
              <a:t>Cardinal Principle</a:t>
            </a:r>
          </a:p>
        </p:txBody>
      </p:sp>
      <p:sp>
        <p:nvSpPr>
          <p:cNvPr id="3" name="Content Placeholder 2">
            <a:extLst>
              <a:ext uri="{FF2B5EF4-FFF2-40B4-BE49-F238E27FC236}">
                <a16:creationId xmlns:a16="http://schemas.microsoft.com/office/drawing/2014/main" id="{18D4DA23-462F-44DE-90A1-C473AFCC6A9B}"/>
              </a:ext>
            </a:extLst>
          </p:cNvPr>
          <p:cNvSpPr>
            <a:spLocks noGrp="1"/>
          </p:cNvSpPr>
          <p:nvPr>
            <p:ph idx="1"/>
          </p:nvPr>
        </p:nvSpPr>
        <p:spPr/>
        <p:txBody>
          <a:bodyPr/>
          <a:lstStyle/>
          <a:p>
            <a:r>
              <a:rPr lang="en-GB" dirty="0">
                <a:latin typeface="SassoonPrimaryInfant"/>
              </a:rPr>
              <a:t>The final number said is the total number.</a:t>
            </a:r>
          </a:p>
          <a:p>
            <a:endParaRPr lang="en-GB" dirty="0">
              <a:latin typeface="SassoonPrimaryInfant"/>
            </a:endParaRPr>
          </a:p>
        </p:txBody>
      </p:sp>
      <p:pic>
        <p:nvPicPr>
          <p:cNvPr id="4" name="Picture 3">
            <a:extLst>
              <a:ext uri="{FF2B5EF4-FFF2-40B4-BE49-F238E27FC236}">
                <a16:creationId xmlns:a16="http://schemas.microsoft.com/office/drawing/2014/main" id="{6022AE5F-ACB1-461B-A303-7918D4BDF635}"/>
              </a:ext>
            </a:extLst>
          </p:cNvPr>
          <p:cNvPicPr>
            <a:picLocks noChangeAspect="1"/>
          </p:cNvPicPr>
          <p:nvPr/>
        </p:nvPicPr>
        <p:blipFill>
          <a:blip r:embed="rId2"/>
          <a:stretch>
            <a:fillRect/>
          </a:stretch>
        </p:blipFill>
        <p:spPr>
          <a:xfrm>
            <a:off x="2328861" y="3285068"/>
            <a:ext cx="7534275" cy="2590800"/>
          </a:xfrm>
          <a:prstGeom prst="rect">
            <a:avLst/>
          </a:prstGeom>
        </p:spPr>
      </p:pic>
    </p:spTree>
    <p:extLst>
      <p:ext uri="{BB962C8B-B14F-4D97-AF65-F5344CB8AC3E}">
        <p14:creationId xmlns:p14="http://schemas.microsoft.com/office/powerpoint/2010/main" val="36360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1D60-85A2-4DEC-86C5-7901BE18AD8A}"/>
              </a:ext>
            </a:extLst>
          </p:cNvPr>
          <p:cNvSpPr>
            <a:spLocks noGrp="1"/>
          </p:cNvSpPr>
          <p:nvPr>
            <p:ph type="title"/>
          </p:nvPr>
        </p:nvSpPr>
        <p:spPr/>
        <p:txBody>
          <a:bodyPr/>
          <a:lstStyle/>
          <a:p>
            <a:r>
              <a:rPr lang="en-GB" dirty="0">
                <a:solidFill>
                  <a:srgbClr val="0070C0"/>
                </a:solidFill>
                <a:latin typeface="Calibri"/>
                <a:cs typeface="Calibri"/>
              </a:rPr>
              <a:t>Conservation of Number Principle</a:t>
            </a:r>
          </a:p>
        </p:txBody>
      </p:sp>
      <p:sp>
        <p:nvSpPr>
          <p:cNvPr id="3" name="Content Placeholder 2">
            <a:extLst>
              <a:ext uri="{FF2B5EF4-FFF2-40B4-BE49-F238E27FC236}">
                <a16:creationId xmlns:a16="http://schemas.microsoft.com/office/drawing/2014/main" id="{18D4DA23-462F-44DE-90A1-C473AFCC6A9B}"/>
              </a:ext>
            </a:extLst>
          </p:cNvPr>
          <p:cNvSpPr>
            <a:spLocks noGrp="1"/>
          </p:cNvSpPr>
          <p:nvPr>
            <p:ph idx="1"/>
          </p:nvPr>
        </p:nvSpPr>
        <p:spPr/>
        <p:txBody>
          <a:bodyPr/>
          <a:lstStyle/>
          <a:p>
            <a:r>
              <a:rPr lang="en-GB" dirty="0">
                <a:latin typeface="SassoonPrimaryInfant"/>
              </a:rPr>
              <a:t>Knowing that the number of objects does not change even if the objects are moved around.</a:t>
            </a:r>
          </a:p>
          <a:p>
            <a:r>
              <a:rPr lang="en-GB" dirty="0">
                <a:latin typeface="SassoonPrimaryInfant"/>
              </a:rPr>
              <a:t>E.g. Spread out or close together.</a:t>
            </a:r>
          </a:p>
          <a:p>
            <a:endParaRPr lang="en-GB" dirty="0">
              <a:latin typeface="SassoonPrimaryInfant"/>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D55A24D-C628-47BF-9AAC-E96C3E700E43}"/>
                  </a:ext>
                </a:extLst>
              </p14:cNvPr>
              <p14:cNvContentPartPr/>
              <p14:nvPr/>
            </p14:nvContentPartPr>
            <p14:xfrm>
              <a:off x="3452798" y="5154658"/>
              <a:ext cx="360" cy="360"/>
            </p14:xfrm>
          </p:contentPart>
        </mc:Choice>
        <mc:Fallback xmlns="">
          <p:pic>
            <p:nvPicPr>
              <p:cNvPr id="6" name="Ink 5">
                <a:extLst>
                  <a:ext uri="{FF2B5EF4-FFF2-40B4-BE49-F238E27FC236}">
                    <a16:creationId xmlns:a16="http://schemas.microsoft.com/office/drawing/2014/main" id="{3D55A24D-C628-47BF-9AAC-E96C3E700E43}"/>
                  </a:ext>
                </a:extLst>
              </p:cNvPr>
              <p:cNvPicPr/>
              <p:nvPr/>
            </p:nvPicPr>
            <p:blipFill>
              <a:blip r:embed="rId3"/>
              <a:stretch>
                <a:fillRect/>
              </a:stretch>
            </p:blipFill>
            <p:spPr>
              <a:xfrm>
                <a:off x="3389798" y="509165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A3C565C-6E56-45A7-821D-2B53D065C65A}"/>
                  </a:ext>
                </a:extLst>
              </p14:cNvPr>
              <p14:cNvContentPartPr/>
              <p14:nvPr/>
            </p14:nvContentPartPr>
            <p14:xfrm>
              <a:off x="3848438" y="4704298"/>
              <a:ext cx="360" cy="360"/>
            </p14:xfrm>
          </p:contentPart>
        </mc:Choice>
        <mc:Fallback xmlns="">
          <p:pic>
            <p:nvPicPr>
              <p:cNvPr id="7" name="Ink 6">
                <a:extLst>
                  <a:ext uri="{FF2B5EF4-FFF2-40B4-BE49-F238E27FC236}">
                    <a16:creationId xmlns:a16="http://schemas.microsoft.com/office/drawing/2014/main" id="{9A3C565C-6E56-45A7-821D-2B53D065C65A}"/>
                  </a:ext>
                </a:extLst>
              </p:cNvPr>
              <p:cNvPicPr/>
              <p:nvPr/>
            </p:nvPicPr>
            <p:blipFill>
              <a:blip r:embed="rId3"/>
              <a:stretch>
                <a:fillRect/>
              </a:stretch>
            </p:blipFill>
            <p:spPr>
              <a:xfrm>
                <a:off x="3785438" y="464129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369AA22-FEF6-4D77-9776-9626F7FB815A}"/>
                  </a:ext>
                </a:extLst>
              </p14:cNvPr>
              <p14:cNvContentPartPr/>
              <p14:nvPr/>
            </p14:nvContentPartPr>
            <p14:xfrm>
              <a:off x="4189358" y="5563978"/>
              <a:ext cx="2880" cy="360"/>
            </p14:xfrm>
          </p:contentPart>
        </mc:Choice>
        <mc:Fallback xmlns="">
          <p:pic>
            <p:nvPicPr>
              <p:cNvPr id="8" name="Ink 7">
                <a:extLst>
                  <a:ext uri="{FF2B5EF4-FFF2-40B4-BE49-F238E27FC236}">
                    <a16:creationId xmlns:a16="http://schemas.microsoft.com/office/drawing/2014/main" id="{B369AA22-FEF6-4D77-9776-9626F7FB815A}"/>
                  </a:ext>
                </a:extLst>
              </p:cNvPr>
              <p:cNvPicPr/>
              <p:nvPr/>
            </p:nvPicPr>
            <p:blipFill>
              <a:blip r:embed="rId6"/>
              <a:stretch>
                <a:fillRect/>
              </a:stretch>
            </p:blipFill>
            <p:spPr>
              <a:xfrm>
                <a:off x="4126358" y="5501338"/>
                <a:ext cx="128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2A2C397-8E05-4FCF-9F45-3B0A7954E02F}"/>
                  </a:ext>
                </a:extLst>
              </p14:cNvPr>
              <p14:cNvContentPartPr/>
              <p14:nvPr/>
            </p14:nvContentPartPr>
            <p14:xfrm>
              <a:off x="4435238" y="4922818"/>
              <a:ext cx="360" cy="360"/>
            </p14:xfrm>
          </p:contentPart>
        </mc:Choice>
        <mc:Fallback xmlns="">
          <p:pic>
            <p:nvPicPr>
              <p:cNvPr id="9" name="Ink 8">
                <a:extLst>
                  <a:ext uri="{FF2B5EF4-FFF2-40B4-BE49-F238E27FC236}">
                    <a16:creationId xmlns:a16="http://schemas.microsoft.com/office/drawing/2014/main" id="{82A2C397-8E05-4FCF-9F45-3B0A7954E02F}"/>
                  </a:ext>
                </a:extLst>
              </p:cNvPr>
              <p:cNvPicPr/>
              <p:nvPr/>
            </p:nvPicPr>
            <p:blipFill>
              <a:blip r:embed="rId3"/>
              <a:stretch>
                <a:fillRect/>
              </a:stretch>
            </p:blipFill>
            <p:spPr>
              <a:xfrm>
                <a:off x="4372598" y="486017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30C6E4B-67A4-4A22-89D3-91057F6059A6}"/>
                  </a:ext>
                </a:extLst>
              </p14:cNvPr>
              <p14:cNvContentPartPr/>
              <p14:nvPr/>
            </p14:nvContentPartPr>
            <p14:xfrm>
              <a:off x="7942879" y="4217040"/>
              <a:ext cx="360" cy="360"/>
            </p14:xfrm>
          </p:contentPart>
        </mc:Choice>
        <mc:Fallback xmlns="">
          <p:pic>
            <p:nvPicPr>
              <p:cNvPr id="10" name="Ink 9">
                <a:extLst>
                  <a:ext uri="{FF2B5EF4-FFF2-40B4-BE49-F238E27FC236}">
                    <a16:creationId xmlns:a16="http://schemas.microsoft.com/office/drawing/2014/main" id="{430C6E4B-67A4-4A22-89D3-91057F6059A6}"/>
                  </a:ext>
                </a:extLst>
              </p:cNvPr>
              <p:cNvPicPr/>
              <p:nvPr/>
            </p:nvPicPr>
            <p:blipFill>
              <a:blip r:embed="rId3"/>
              <a:stretch>
                <a:fillRect/>
              </a:stretch>
            </p:blipFill>
            <p:spPr>
              <a:xfrm>
                <a:off x="7879879" y="415404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4C6AC1BD-C15C-4C0D-A86F-596D8628F25C}"/>
                  </a:ext>
                </a:extLst>
              </p14:cNvPr>
              <p14:cNvContentPartPr/>
              <p14:nvPr/>
            </p14:nvContentPartPr>
            <p14:xfrm>
              <a:off x="7519159" y="5445000"/>
              <a:ext cx="360" cy="360"/>
            </p14:xfrm>
          </p:contentPart>
        </mc:Choice>
        <mc:Fallback xmlns="">
          <p:pic>
            <p:nvPicPr>
              <p:cNvPr id="11" name="Ink 10">
                <a:extLst>
                  <a:ext uri="{FF2B5EF4-FFF2-40B4-BE49-F238E27FC236}">
                    <a16:creationId xmlns:a16="http://schemas.microsoft.com/office/drawing/2014/main" id="{4C6AC1BD-C15C-4C0D-A86F-596D8628F25C}"/>
                  </a:ext>
                </a:extLst>
              </p:cNvPr>
              <p:cNvPicPr/>
              <p:nvPr/>
            </p:nvPicPr>
            <p:blipFill>
              <a:blip r:embed="rId3"/>
              <a:stretch>
                <a:fillRect/>
              </a:stretch>
            </p:blipFill>
            <p:spPr>
              <a:xfrm>
                <a:off x="7456519" y="53823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7372340E-28E9-4130-8E4A-63BB0B5BEC04}"/>
                  </a:ext>
                </a:extLst>
              </p14:cNvPr>
              <p14:cNvContentPartPr/>
              <p14:nvPr/>
            </p14:nvContentPartPr>
            <p14:xfrm>
              <a:off x="9252919" y="5963400"/>
              <a:ext cx="360" cy="360"/>
            </p14:xfrm>
          </p:contentPart>
        </mc:Choice>
        <mc:Fallback xmlns="">
          <p:pic>
            <p:nvPicPr>
              <p:cNvPr id="12" name="Ink 11">
                <a:extLst>
                  <a:ext uri="{FF2B5EF4-FFF2-40B4-BE49-F238E27FC236}">
                    <a16:creationId xmlns:a16="http://schemas.microsoft.com/office/drawing/2014/main" id="{7372340E-28E9-4130-8E4A-63BB0B5BEC04}"/>
                  </a:ext>
                </a:extLst>
              </p:cNvPr>
              <p:cNvPicPr/>
              <p:nvPr/>
            </p:nvPicPr>
            <p:blipFill>
              <a:blip r:embed="rId3"/>
              <a:stretch>
                <a:fillRect/>
              </a:stretch>
            </p:blipFill>
            <p:spPr>
              <a:xfrm>
                <a:off x="9189919" y="59007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C7719C0E-DF91-4B6F-8426-1EBD5416F6EF}"/>
                  </a:ext>
                </a:extLst>
              </p14:cNvPr>
              <p14:cNvContentPartPr/>
              <p14:nvPr/>
            </p14:nvContentPartPr>
            <p14:xfrm>
              <a:off x="9211519" y="4871880"/>
              <a:ext cx="360" cy="360"/>
            </p14:xfrm>
          </p:contentPart>
        </mc:Choice>
        <mc:Fallback xmlns="">
          <p:pic>
            <p:nvPicPr>
              <p:cNvPr id="17" name="Ink 16">
                <a:extLst>
                  <a:ext uri="{FF2B5EF4-FFF2-40B4-BE49-F238E27FC236}">
                    <a16:creationId xmlns:a16="http://schemas.microsoft.com/office/drawing/2014/main" id="{C7719C0E-DF91-4B6F-8426-1EBD5416F6EF}"/>
                  </a:ext>
                </a:extLst>
              </p:cNvPr>
              <p:cNvPicPr/>
              <p:nvPr/>
            </p:nvPicPr>
            <p:blipFill>
              <a:blip r:embed="rId3"/>
              <a:stretch>
                <a:fillRect/>
              </a:stretch>
            </p:blipFill>
            <p:spPr>
              <a:xfrm>
                <a:off x="9148879" y="4809240"/>
                <a:ext cx="126000" cy="126000"/>
              </a:xfrm>
              <a:prstGeom prst="rect">
                <a:avLst/>
              </a:prstGeom>
            </p:spPr>
          </p:pic>
        </mc:Fallback>
      </mc:AlternateContent>
      <p:sp>
        <p:nvSpPr>
          <p:cNvPr id="19" name="Rectangle 18">
            <a:extLst>
              <a:ext uri="{FF2B5EF4-FFF2-40B4-BE49-F238E27FC236}">
                <a16:creationId xmlns:a16="http://schemas.microsoft.com/office/drawing/2014/main" id="{41EE3161-0C64-4FA5-83EF-4E46063B14CF}"/>
              </a:ext>
            </a:extLst>
          </p:cNvPr>
          <p:cNvSpPr/>
          <p:nvPr/>
        </p:nvSpPr>
        <p:spPr>
          <a:xfrm>
            <a:off x="6881053" y="4039260"/>
            <a:ext cx="3250366" cy="21289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7C06B35-34D6-49BD-95D3-CAF1E0C4C425}"/>
              </a:ext>
            </a:extLst>
          </p:cNvPr>
          <p:cNvSpPr/>
          <p:nvPr/>
        </p:nvSpPr>
        <p:spPr>
          <a:xfrm>
            <a:off x="2373611" y="4039260"/>
            <a:ext cx="3250366" cy="21289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72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1D60-85A2-4DEC-86C5-7901BE18AD8A}"/>
              </a:ext>
            </a:extLst>
          </p:cNvPr>
          <p:cNvSpPr>
            <a:spLocks noGrp="1"/>
          </p:cNvSpPr>
          <p:nvPr>
            <p:ph type="title"/>
          </p:nvPr>
        </p:nvSpPr>
        <p:spPr/>
        <p:txBody>
          <a:bodyPr/>
          <a:lstStyle/>
          <a:p>
            <a:r>
              <a:rPr lang="en-GB" dirty="0">
                <a:solidFill>
                  <a:srgbClr val="7030A0"/>
                </a:solidFill>
                <a:latin typeface="Calibri"/>
                <a:cs typeface="Calibri"/>
              </a:rPr>
              <a:t>Abstraction Principle</a:t>
            </a:r>
          </a:p>
        </p:txBody>
      </p:sp>
      <p:sp>
        <p:nvSpPr>
          <p:cNvPr id="3" name="Content Placeholder 2">
            <a:extLst>
              <a:ext uri="{FF2B5EF4-FFF2-40B4-BE49-F238E27FC236}">
                <a16:creationId xmlns:a16="http://schemas.microsoft.com/office/drawing/2014/main" id="{18D4DA23-462F-44DE-90A1-C473AFCC6A9B}"/>
              </a:ext>
            </a:extLst>
          </p:cNvPr>
          <p:cNvSpPr>
            <a:spLocks noGrp="1"/>
          </p:cNvSpPr>
          <p:nvPr>
            <p:ph idx="1"/>
          </p:nvPr>
        </p:nvSpPr>
        <p:spPr/>
        <p:txBody>
          <a:bodyPr/>
          <a:lstStyle/>
          <a:p>
            <a:r>
              <a:rPr lang="en-GB" dirty="0">
                <a:latin typeface="SassoonPrimaryInfant"/>
              </a:rPr>
              <a:t>Anything can be counted. Whether they can be touched or not.</a:t>
            </a:r>
          </a:p>
          <a:p>
            <a:r>
              <a:rPr lang="en-GB" dirty="0">
                <a:latin typeface="SassoonPrimaryInfant"/>
              </a:rPr>
              <a:t>E.g. counter, buses, claps, jumps.</a:t>
            </a:r>
          </a:p>
          <a:p>
            <a:endParaRPr lang="en-GB" dirty="0">
              <a:latin typeface="SassoonPrimaryInfant"/>
            </a:endParaRPr>
          </a:p>
        </p:txBody>
      </p:sp>
      <p:pic>
        <p:nvPicPr>
          <p:cNvPr id="5" name="Picture 4">
            <a:extLst>
              <a:ext uri="{FF2B5EF4-FFF2-40B4-BE49-F238E27FC236}">
                <a16:creationId xmlns:a16="http://schemas.microsoft.com/office/drawing/2014/main" id="{9536E0DA-915F-47EB-A2D0-BF70C07A5888}"/>
              </a:ext>
            </a:extLst>
          </p:cNvPr>
          <p:cNvPicPr>
            <a:picLocks noChangeAspect="1"/>
          </p:cNvPicPr>
          <p:nvPr/>
        </p:nvPicPr>
        <p:blipFill>
          <a:blip r:embed="rId2"/>
          <a:stretch>
            <a:fillRect/>
          </a:stretch>
        </p:blipFill>
        <p:spPr>
          <a:xfrm>
            <a:off x="2920621" y="3959930"/>
            <a:ext cx="5727865" cy="2186871"/>
          </a:xfrm>
          <a:prstGeom prst="rect">
            <a:avLst/>
          </a:prstGeom>
        </p:spPr>
      </p:pic>
    </p:spTree>
    <p:extLst>
      <p:ext uri="{BB962C8B-B14F-4D97-AF65-F5344CB8AC3E}">
        <p14:creationId xmlns:p14="http://schemas.microsoft.com/office/powerpoint/2010/main" val="424468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2FE9-55CB-4CDE-AAC3-B8EDAE65BD4D}"/>
              </a:ext>
            </a:extLst>
          </p:cNvPr>
          <p:cNvSpPr>
            <a:spLocks noGrp="1"/>
          </p:cNvSpPr>
          <p:nvPr>
            <p:ph type="title"/>
          </p:nvPr>
        </p:nvSpPr>
        <p:spPr/>
        <p:txBody>
          <a:bodyPr>
            <a:normAutofit/>
          </a:bodyPr>
          <a:lstStyle/>
          <a:p>
            <a:r>
              <a:rPr lang="en-US" sz="4400" i="0" u="none" strike="noStrike" dirty="0">
                <a:solidFill>
                  <a:srgbClr val="000000"/>
                </a:solidFill>
                <a:effectLst/>
                <a:latin typeface="Calibri"/>
                <a:cs typeface="Calibri"/>
              </a:rPr>
              <a:t>Representing Numbers</a:t>
            </a:r>
            <a:r>
              <a:rPr lang="en-US" sz="4400" b="0" i="0" dirty="0">
                <a:solidFill>
                  <a:srgbClr val="000000"/>
                </a:solidFill>
                <a:effectLst/>
                <a:latin typeface="Calibri"/>
                <a:cs typeface="Calibri"/>
              </a:rPr>
              <a:t>​</a:t>
            </a:r>
            <a:endParaRPr lang="en-GB" dirty="0">
              <a:latin typeface="Calibri"/>
              <a:cs typeface="Calibri"/>
            </a:endParaRPr>
          </a:p>
        </p:txBody>
      </p:sp>
      <p:sp>
        <p:nvSpPr>
          <p:cNvPr id="3" name="Content Placeholder 2">
            <a:extLst>
              <a:ext uri="{FF2B5EF4-FFF2-40B4-BE49-F238E27FC236}">
                <a16:creationId xmlns:a16="http://schemas.microsoft.com/office/drawing/2014/main" id="{7BD470BC-D869-46BD-B4EB-6D8A14C0D894}"/>
              </a:ext>
            </a:extLst>
          </p:cNvPr>
          <p:cNvSpPr>
            <a:spLocks noGrp="1"/>
          </p:cNvSpPr>
          <p:nvPr>
            <p:ph idx="1"/>
          </p:nvPr>
        </p:nvSpPr>
        <p:spPr>
          <a:xfrm>
            <a:off x="1008798" y="2412611"/>
            <a:ext cx="10048408" cy="3577168"/>
          </a:xfrm>
        </p:spPr>
        <p:txBody>
          <a:bodyPr>
            <a:noAutofit/>
          </a:bodyPr>
          <a:lstStyle/>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Numbers can be represented in many ways, not just as a written numeral</a:t>
            </a: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 We use many different objects and pictures to show that numbers can be represented in lots of ways. </a:t>
            </a:r>
            <a:r>
              <a:rPr lang="en-US" b="0" i="0" dirty="0">
                <a:solidFill>
                  <a:srgbClr val="000000"/>
                </a:solidFill>
                <a:effectLst/>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indent="0" algn="l" rtl="0" fontAlgn="base">
              <a:buNone/>
            </a:pPr>
            <a:r>
              <a:rPr lang="en-US" b="0" i="0" dirty="0">
                <a:solidFill>
                  <a:srgbClr val="000000"/>
                </a:solidFill>
                <a:effectLst/>
                <a:latin typeface="Calibri" panose="020F0502020204030204" pitchFamily="34" charset="0"/>
                <a:cs typeface="Calibri" panose="020F0502020204030204" pitchFamily="34" charset="0"/>
              </a:rPr>
              <a:t>​</a:t>
            </a:r>
          </a:p>
          <a:p>
            <a:pPr marL="0" indent="0" algn="l" rtl="0" fontAlgn="base">
              <a:buNone/>
            </a:pPr>
            <a:endParaRPr lang="en-US" b="0" i="0" dirty="0">
              <a:solidFill>
                <a:srgbClr val="000000"/>
              </a:solidFill>
              <a:effectLst/>
              <a:latin typeface="Calibri" panose="020F0502020204030204" pitchFamily="34" charset="0"/>
              <a:cs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Children sometimes need lots of </a:t>
            </a:r>
            <a:r>
              <a:rPr lang="en-US" b="0" i="0" u="none" strike="noStrike" dirty="0" err="1">
                <a:solidFill>
                  <a:srgbClr val="000000"/>
                </a:solidFill>
                <a:effectLst/>
                <a:latin typeface="Calibri" panose="020F0502020204030204" pitchFamily="34" charset="0"/>
                <a:cs typeface="Calibri" panose="020F0502020204030204" pitchFamily="34" charset="0"/>
              </a:rPr>
              <a:t>practise</a:t>
            </a:r>
            <a:r>
              <a:rPr lang="en-US" b="0" i="0" u="none" strike="noStrike" dirty="0">
                <a:solidFill>
                  <a:srgbClr val="000000"/>
                </a:solidFill>
                <a:effectLst/>
                <a:latin typeface="Calibri" panose="020F0502020204030204" pitchFamily="34" charset="0"/>
                <a:cs typeface="Calibri" panose="020F0502020204030204" pitchFamily="34" charset="0"/>
              </a:rPr>
              <a:t> to </a:t>
            </a:r>
            <a:r>
              <a:rPr lang="en-US" b="0" i="0" u="none" strike="noStrike" dirty="0" err="1">
                <a:solidFill>
                  <a:srgbClr val="000000"/>
                </a:solidFill>
                <a:effectLst/>
                <a:latin typeface="Calibri" panose="020F0502020204030204" pitchFamily="34" charset="0"/>
                <a:cs typeface="Calibri" panose="020F0502020204030204" pitchFamily="34" charset="0"/>
              </a:rPr>
              <a:t>recognise</a:t>
            </a:r>
            <a:r>
              <a:rPr lang="en-US" b="0" i="0" u="none" strike="noStrike" dirty="0">
                <a:solidFill>
                  <a:srgbClr val="000000"/>
                </a:solidFill>
                <a:effectLst/>
                <a:latin typeface="Calibri" panose="020F0502020204030204" pitchFamily="34" charset="0"/>
                <a:cs typeface="Calibri" panose="020F0502020204030204" pitchFamily="34" charset="0"/>
              </a:rPr>
              <a:t> numbers in different forms. We play games that </a:t>
            </a:r>
            <a:r>
              <a:rPr lang="en-US" dirty="0">
                <a:solidFill>
                  <a:srgbClr val="000000"/>
                </a:solidFill>
                <a:latin typeface="Calibri" panose="020F0502020204030204" pitchFamily="34" charset="0"/>
                <a:cs typeface="Calibri" panose="020F0502020204030204" pitchFamily="34" charset="0"/>
              </a:rPr>
              <a:t>encourage</a:t>
            </a:r>
            <a:r>
              <a:rPr lang="en-US" b="0" i="0" u="none" strike="noStrike" dirty="0">
                <a:solidFill>
                  <a:srgbClr val="000000"/>
                </a:solidFill>
                <a:effectLst/>
                <a:latin typeface="Calibri" panose="020F0502020204030204" pitchFamily="34" charset="0"/>
                <a:cs typeface="Calibri" panose="020F0502020204030204" pitchFamily="34" charset="0"/>
              </a:rPr>
              <a:t> children to </a:t>
            </a:r>
            <a:r>
              <a:rPr lang="en-US" b="0" i="0" u="none" strike="noStrike" dirty="0" err="1">
                <a:solidFill>
                  <a:srgbClr val="000000"/>
                </a:solidFill>
                <a:effectLst/>
                <a:latin typeface="Calibri" panose="020F0502020204030204" pitchFamily="34" charset="0"/>
                <a:cs typeface="Calibri" panose="020F0502020204030204" pitchFamily="34" charset="0"/>
              </a:rPr>
              <a:t>recognise</a:t>
            </a:r>
            <a:r>
              <a:rPr lang="en-US" b="0" i="0" u="none" strike="noStrike" dirty="0">
                <a:solidFill>
                  <a:srgbClr val="000000"/>
                </a:solidFill>
                <a:effectLst/>
                <a:latin typeface="Calibri" panose="020F0502020204030204" pitchFamily="34" charset="0"/>
                <a:cs typeface="Calibri" panose="020F0502020204030204" pitchFamily="34" charset="0"/>
              </a:rPr>
              <a:t> and make different amounts </a:t>
            </a:r>
            <a:r>
              <a:rPr lang="en-US" dirty="0">
                <a:solidFill>
                  <a:srgbClr val="000000"/>
                </a:solidFill>
                <a:latin typeface="Calibri" panose="020F0502020204030204" pitchFamily="34" charset="0"/>
                <a:cs typeface="Calibri" panose="020F0502020204030204" pitchFamily="34" charset="0"/>
              </a:rPr>
              <a:t>both</a:t>
            </a:r>
            <a:r>
              <a:rPr lang="en-US" b="0" i="0" u="none" strike="noStrike" dirty="0">
                <a:solidFill>
                  <a:srgbClr val="000000"/>
                </a:solidFill>
                <a:effectLst/>
                <a:latin typeface="Calibri" panose="020F0502020204030204" pitchFamily="34" charset="0"/>
                <a:cs typeface="Calibri" panose="020F0502020204030204" pitchFamily="34" charset="0"/>
              </a:rPr>
              <a:t> indoor and outdoor</a:t>
            </a:r>
            <a:endParaRPr lang="en-US" b="0" i="0" dirty="0">
              <a:solidFill>
                <a:srgbClr val="000000"/>
              </a:solidFill>
              <a:effectLst/>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2051" name="Picture 3">
            <a:extLst>
              <a:ext uri="{FF2B5EF4-FFF2-40B4-BE49-F238E27FC236}">
                <a16:creationId xmlns:a16="http://schemas.microsoft.com/office/drawing/2014/main" id="{542F27B1-1904-403A-8BB7-7D620A12D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101" y="3908193"/>
            <a:ext cx="70485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4F54042-10DC-4422-8614-4B0954E9A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314" y="3908193"/>
            <a:ext cx="723900" cy="5334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9CF8AA83-198E-464B-B296-20B1A203E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526" y="3908193"/>
            <a:ext cx="542925" cy="5429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655B173-68FC-4FCE-89C3-65023D59F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776" y="3908193"/>
            <a:ext cx="523875" cy="54292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52EBCDED-7133-417F-AE28-67527ACAF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7026" y="3908193"/>
            <a:ext cx="1066800" cy="5238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A3C4C0B-94D4-4769-821F-A2F1ED44F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2901" y="3908193"/>
            <a:ext cx="447675" cy="50482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34A813BF-1F7B-48A2-803F-8EFE63BE99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7629" y="3908193"/>
            <a:ext cx="9906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E9EC9BBC-EAEB-415F-9AA3-A2642FFEBD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01" y="3908194"/>
            <a:ext cx="5429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0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4CFA-E306-4612-8297-7E6FB8ED7A0D}"/>
              </a:ext>
            </a:extLst>
          </p:cNvPr>
          <p:cNvSpPr>
            <a:spLocks noGrp="1"/>
          </p:cNvSpPr>
          <p:nvPr>
            <p:ph type="title"/>
          </p:nvPr>
        </p:nvSpPr>
        <p:spPr/>
        <p:txBody>
          <a:bodyPr/>
          <a:lstStyle/>
          <a:p>
            <a:r>
              <a:rPr lang="en-US" dirty="0" err="1">
                <a:latin typeface="Calibri"/>
                <a:cs typeface="Calibri"/>
              </a:rPr>
              <a:t>Subitising</a:t>
            </a:r>
          </a:p>
        </p:txBody>
      </p:sp>
      <p:sp>
        <p:nvSpPr>
          <p:cNvPr id="3" name="Content Placeholder 2">
            <a:extLst>
              <a:ext uri="{FF2B5EF4-FFF2-40B4-BE49-F238E27FC236}">
                <a16:creationId xmlns:a16="http://schemas.microsoft.com/office/drawing/2014/main" id="{84F183F0-4338-4412-B853-D9CDBEC9B5D7}"/>
              </a:ext>
            </a:extLst>
          </p:cNvPr>
          <p:cNvSpPr>
            <a:spLocks noGrp="1"/>
          </p:cNvSpPr>
          <p:nvPr>
            <p:ph idx="1"/>
          </p:nvPr>
        </p:nvSpPr>
        <p:spPr>
          <a:xfrm>
            <a:off x="1295400" y="2631273"/>
            <a:ext cx="9747737" cy="3318936"/>
          </a:xfrm>
        </p:spPr>
        <p:txBody>
          <a:bodyPr>
            <a:normAutofit fontScale="70000" lnSpcReduction="20000"/>
          </a:bodyPr>
          <a:lstStyle/>
          <a:p>
            <a:pPr>
              <a:spcBef>
                <a:spcPts val="0"/>
              </a:spcBef>
              <a:spcAft>
                <a:spcPts val="0"/>
              </a:spcAft>
            </a:pPr>
            <a:r>
              <a:rPr lang="en-US" sz="3100" dirty="0">
                <a:latin typeface="Calibri" panose="020F0502020204030204" pitchFamily="34" charset="0"/>
                <a:cs typeface="Calibri" panose="020F0502020204030204" pitchFamily="34" charset="0"/>
              </a:rPr>
              <a:t>Another skill is to develop other mental strategies to identify the number of items in a group without counting them individually. </a:t>
            </a:r>
            <a:endParaRPr lang="en-US" sz="3100" dirty="0">
              <a:latin typeface="Calibri" panose="020F0502020204030204" pitchFamily="34" charset="0"/>
              <a:ea typeface="+mn-lt"/>
              <a:cs typeface="Calibri" panose="020F0502020204030204" pitchFamily="34" charset="0"/>
            </a:endParaRPr>
          </a:p>
          <a:p>
            <a:pPr marL="0" indent="0">
              <a:spcBef>
                <a:spcPts val="0"/>
              </a:spcBef>
              <a:spcAft>
                <a:spcPts val="0"/>
              </a:spcAft>
              <a:buSzPct val="114999"/>
              <a:buNone/>
            </a:pPr>
            <a:r>
              <a:rPr lang="en-US" sz="3100" dirty="0">
                <a:latin typeface="Calibri" panose="020F0502020204030204" pitchFamily="34" charset="0"/>
                <a:cs typeface="Calibri" panose="020F0502020204030204" pitchFamily="34" charset="0"/>
              </a:rPr>
              <a:t>e.g. </a:t>
            </a:r>
            <a:endParaRPr lang="en-US" sz="3100" dirty="0">
              <a:latin typeface="Calibri" panose="020F0502020204030204" pitchFamily="34" charset="0"/>
              <a:ea typeface="+mn-lt"/>
              <a:cs typeface="Calibri" panose="020F0502020204030204" pitchFamily="34" charset="0"/>
            </a:endParaRPr>
          </a:p>
          <a:p>
            <a:pPr marL="0" indent="0">
              <a:spcBef>
                <a:spcPts val="0"/>
              </a:spcBef>
              <a:spcAft>
                <a:spcPts val="0"/>
              </a:spcAft>
              <a:buSzPct val="114999"/>
              <a:buNone/>
            </a:pPr>
            <a:r>
              <a:rPr lang="en-US" dirty="0">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   5 </a:t>
            </a:r>
            <a:endParaRPr lang="en-US" sz="3400" dirty="0">
              <a:latin typeface="Calibri" panose="020F0502020204030204" pitchFamily="34" charset="0"/>
              <a:ea typeface="+mn-lt"/>
              <a:cs typeface="Calibri" panose="020F0502020204030204" pitchFamily="34" charset="0"/>
            </a:endParaRPr>
          </a:p>
          <a:p>
            <a:pPr>
              <a:spcBef>
                <a:spcPts val="0"/>
              </a:spcBef>
              <a:spcAft>
                <a:spcPts val="0"/>
              </a:spcAft>
              <a:buSzPct val="114999"/>
            </a:pPr>
            <a:endParaRPr lang="en-US" dirty="0">
              <a:latin typeface="Calibri" panose="020F0502020204030204" pitchFamily="34" charset="0"/>
              <a:ea typeface="+mn-lt"/>
              <a:cs typeface="Calibri" panose="020F0502020204030204" pitchFamily="34" charset="0"/>
            </a:endParaRPr>
          </a:p>
          <a:p>
            <a:pPr>
              <a:spcBef>
                <a:spcPts val="0"/>
              </a:spcBef>
              <a:spcAft>
                <a:spcPts val="0"/>
              </a:spcAft>
              <a:buSzPct val="114999"/>
            </a:pPr>
            <a:endParaRPr lang="en-US" dirty="0">
              <a:latin typeface="Calibri" panose="020F0502020204030204" pitchFamily="34" charset="0"/>
              <a:ea typeface="+mn-lt"/>
              <a:cs typeface="Calibri" panose="020F0502020204030204" pitchFamily="34" charset="0"/>
            </a:endParaRPr>
          </a:p>
          <a:p>
            <a:pPr>
              <a:spcBef>
                <a:spcPts val="0"/>
              </a:spcBef>
              <a:spcAft>
                <a:spcPts val="0"/>
              </a:spcAft>
              <a:buSzPct val="114999"/>
            </a:pPr>
            <a:endParaRPr lang="en-US" dirty="0">
              <a:latin typeface="Calibri" panose="020F0502020204030204" pitchFamily="34" charset="0"/>
              <a:ea typeface="+mn-lt"/>
              <a:cs typeface="Calibri" panose="020F0502020204030204" pitchFamily="34" charset="0"/>
            </a:endParaRPr>
          </a:p>
          <a:p>
            <a:pPr>
              <a:spcBef>
                <a:spcPts val="0"/>
              </a:spcBef>
              <a:spcAft>
                <a:spcPts val="0"/>
              </a:spcAft>
              <a:buSzPct val="114999"/>
            </a:pPr>
            <a:r>
              <a:rPr lang="en-US" sz="3300" dirty="0">
                <a:latin typeface="Calibri" panose="020F0502020204030204" pitchFamily="34" charset="0"/>
                <a:cs typeface="Calibri" panose="020F0502020204030204" pitchFamily="34" charset="0"/>
              </a:rPr>
              <a:t>Do these still represent the number 5?</a:t>
            </a:r>
            <a:endParaRPr lang="en-US" sz="3300" dirty="0">
              <a:latin typeface="Calibri" panose="020F0502020204030204" pitchFamily="34" charset="0"/>
              <a:ea typeface="+mn-lt"/>
              <a:cs typeface="Calibri" panose="020F0502020204030204" pitchFamily="34" charset="0"/>
            </a:endParaRPr>
          </a:p>
          <a:p>
            <a:pPr>
              <a:spcBef>
                <a:spcPts val="0"/>
              </a:spcBef>
              <a:spcAft>
                <a:spcPts val="0"/>
              </a:spcAft>
              <a:buSzPct val="114999"/>
            </a:pPr>
            <a:endParaRPr lang="en-US" dirty="0">
              <a:latin typeface="Calibri" panose="020F0502020204030204" pitchFamily="34" charset="0"/>
              <a:cs typeface="Calibri" panose="020F0502020204030204" pitchFamily="34" charset="0"/>
            </a:endParaRPr>
          </a:p>
          <a:p>
            <a:pPr marL="0" indent="0" algn="ctr">
              <a:spcBef>
                <a:spcPts val="0"/>
              </a:spcBef>
              <a:spcAft>
                <a:spcPts val="0"/>
              </a:spcAft>
              <a:buNone/>
            </a:pPr>
            <a:r>
              <a:rPr lang="en-US" sz="5100" dirty="0">
                <a:latin typeface="Calibri" panose="020F0502020204030204" pitchFamily="34" charset="0"/>
                <a:cs typeface="Calibri" panose="020F0502020204030204" pitchFamily="34" charset="0"/>
              </a:rPr>
              <a:t>•••        ••</a:t>
            </a:r>
            <a:endParaRPr lang="en-US" sz="5100" dirty="0">
              <a:latin typeface="Calibri" panose="020F0502020204030204" pitchFamily="34" charset="0"/>
              <a:ea typeface="+mn-lt"/>
              <a:cs typeface="Calibri" panose="020F0502020204030204" pitchFamily="34" charset="0"/>
            </a:endParaRPr>
          </a:p>
          <a:p>
            <a:pPr marL="0" indent="0" algn="ctr">
              <a:spcBef>
                <a:spcPts val="0"/>
              </a:spcBef>
              <a:spcAft>
                <a:spcPts val="0"/>
              </a:spcAft>
              <a:buSzPct val="114999"/>
              <a:buNone/>
            </a:pPr>
            <a:r>
              <a:rPr lang="en-US" sz="5100" dirty="0">
                <a:latin typeface="Calibri" panose="020F0502020204030204" pitchFamily="34" charset="0"/>
                <a:cs typeface="Calibri" panose="020F0502020204030204" pitchFamily="34" charset="0"/>
              </a:rPr>
              <a:t>    ••        ••  •</a:t>
            </a:r>
            <a:endParaRPr lang="en-US" sz="5100" dirty="0">
              <a:latin typeface="Calibri" panose="020F0502020204030204" pitchFamily="34" charset="0"/>
              <a:ea typeface="+mn-lt"/>
              <a:cs typeface="Calibri" panose="020F0502020204030204" pitchFamily="34" charset="0"/>
            </a:endParaRPr>
          </a:p>
        </p:txBody>
      </p:sp>
      <p:pic>
        <p:nvPicPr>
          <p:cNvPr id="4" name="Picture 4">
            <a:extLst>
              <a:ext uri="{FF2B5EF4-FFF2-40B4-BE49-F238E27FC236}">
                <a16:creationId xmlns:a16="http://schemas.microsoft.com/office/drawing/2014/main" id="{8592FCE8-EF82-4BE8-8B6F-D6283270BB2F}"/>
              </a:ext>
            </a:extLst>
          </p:cNvPr>
          <p:cNvPicPr>
            <a:picLocks noChangeAspect="1"/>
          </p:cNvPicPr>
          <p:nvPr/>
        </p:nvPicPr>
        <p:blipFill>
          <a:blip r:embed="rId2"/>
          <a:stretch>
            <a:fillRect/>
          </a:stretch>
        </p:blipFill>
        <p:spPr>
          <a:xfrm>
            <a:off x="3759419" y="3302388"/>
            <a:ext cx="965510" cy="1031721"/>
          </a:xfrm>
          <a:prstGeom prst="rect">
            <a:avLst/>
          </a:prstGeom>
        </p:spPr>
      </p:pic>
      <p:pic>
        <p:nvPicPr>
          <p:cNvPr id="5" name="Picture 5">
            <a:extLst>
              <a:ext uri="{FF2B5EF4-FFF2-40B4-BE49-F238E27FC236}">
                <a16:creationId xmlns:a16="http://schemas.microsoft.com/office/drawing/2014/main" id="{2BE4BB32-4419-4217-86A7-C3B1B20804FC}"/>
              </a:ext>
            </a:extLst>
          </p:cNvPr>
          <p:cNvPicPr>
            <a:picLocks noChangeAspect="1"/>
          </p:cNvPicPr>
          <p:nvPr/>
        </p:nvPicPr>
        <p:blipFill>
          <a:blip r:embed="rId3"/>
          <a:stretch>
            <a:fillRect/>
          </a:stretch>
        </p:blipFill>
        <p:spPr>
          <a:xfrm>
            <a:off x="8501992" y="4702795"/>
            <a:ext cx="261822" cy="1290290"/>
          </a:xfrm>
          <a:prstGeom prst="rect">
            <a:avLst/>
          </a:prstGeom>
        </p:spPr>
      </p:pic>
    </p:spTree>
    <p:extLst>
      <p:ext uri="{BB962C8B-B14F-4D97-AF65-F5344CB8AC3E}">
        <p14:creationId xmlns:p14="http://schemas.microsoft.com/office/powerpoint/2010/main" val="307448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4CFA-E306-4612-8297-7E6FB8ED7A0D}"/>
              </a:ext>
            </a:extLst>
          </p:cNvPr>
          <p:cNvSpPr>
            <a:spLocks noGrp="1"/>
          </p:cNvSpPr>
          <p:nvPr>
            <p:ph type="title"/>
          </p:nvPr>
        </p:nvSpPr>
        <p:spPr/>
        <p:txBody>
          <a:bodyPr/>
          <a:lstStyle/>
          <a:p>
            <a:r>
              <a:rPr lang="en-US" dirty="0">
                <a:latin typeface="Calibri"/>
                <a:cs typeface="Calibri"/>
              </a:rPr>
              <a:t>Reasoning</a:t>
            </a:r>
          </a:p>
        </p:txBody>
      </p:sp>
      <p:sp>
        <p:nvSpPr>
          <p:cNvPr id="3" name="Content Placeholder 2">
            <a:extLst>
              <a:ext uri="{FF2B5EF4-FFF2-40B4-BE49-F238E27FC236}">
                <a16:creationId xmlns:a16="http://schemas.microsoft.com/office/drawing/2014/main" id="{84F183F0-4338-4412-B853-D9CDBEC9B5D7}"/>
              </a:ext>
            </a:extLst>
          </p:cNvPr>
          <p:cNvSpPr>
            <a:spLocks noGrp="1"/>
          </p:cNvSpPr>
          <p:nvPr>
            <p:ph idx="1"/>
          </p:nvPr>
        </p:nvSpPr>
        <p:spPr>
          <a:xfrm>
            <a:off x="1295401" y="2423886"/>
            <a:ext cx="9601196" cy="3526323"/>
          </a:xfrm>
        </p:spPr>
        <p:txBody>
          <a:bodyPr>
            <a:normAutofit/>
          </a:bodyPr>
          <a:lstStyle/>
          <a:p>
            <a:pPr marL="0" indent="0">
              <a:spcBef>
                <a:spcPts val="0"/>
              </a:spcBef>
              <a:spcAft>
                <a:spcPts val="0"/>
              </a:spcAft>
              <a:buNone/>
            </a:pPr>
            <a:r>
              <a:rPr lang="en-US" dirty="0">
                <a:latin typeface="SassoonPrimaryInfant"/>
              </a:rPr>
              <a:t>It helps them to:</a:t>
            </a:r>
            <a:endParaRPr lang="en-US" dirty="0">
              <a:latin typeface="SassoonPrimaryInfant"/>
              <a:ea typeface="+mn-lt"/>
              <a:cs typeface="+mn-lt"/>
            </a:endParaRPr>
          </a:p>
          <a:p>
            <a:pPr>
              <a:spcBef>
                <a:spcPts val="0"/>
              </a:spcBef>
              <a:spcAft>
                <a:spcPts val="0"/>
              </a:spcAft>
              <a:buSzPct val="114999"/>
            </a:pPr>
            <a:r>
              <a:rPr lang="en-US" dirty="0">
                <a:latin typeface="SassoonPrimaryInfant"/>
              </a:rPr>
              <a:t>think about how to solve a problem</a:t>
            </a:r>
            <a:endParaRPr lang="en-US" dirty="0">
              <a:latin typeface="SassoonPrimaryInfant"/>
              <a:ea typeface="+mn-lt"/>
              <a:cs typeface="+mn-lt"/>
            </a:endParaRPr>
          </a:p>
          <a:p>
            <a:pPr>
              <a:spcBef>
                <a:spcPts val="0"/>
              </a:spcBef>
              <a:spcAft>
                <a:spcPts val="0"/>
              </a:spcAft>
              <a:buSzPct val="114999"/>
            </a:pPr>
            <a:r>
              <a:rPr lang="en-US" dirty="0">
                <a:latin typeface="Calibri"/>
                <a:ea typeface="+mn-lt"/>
                <a:cs typeface="+mn-lt"/>
              </a:rPr>
              <a:t>explain how they solved it </a:t>
            </a:r>
          </a:p>
          <a:p>
            <a:pPr>
              <a:spcBef>
                <a:spcPts val="0"/>
              </a:spcBef>
              <a:spcAft>
                <a:spcPts val="0"/>
              </a:spcAft>
              <a:buSzPct val="114999"/>
            </a:pPr>
            <a:r>
              <a:rPr lang="en-US" dirty="0">
                <a:latin typeface="Calibri"/>
                <a:ea typeface="+mn-lt"/>
                <a:cs typeface="+mn-lt"/>
              </a:rPr>
              <a:t>to think about what they could do differently. </a:t>
            </a:r>
          </a:p>
          <a:p>
            <a:pPr>
              <a:spcBef>
                <a:spcPts val="0"/>
              </a:spcBef>
              <a:spcAft>
                <a:spcPts val="0"/>
              </a:spcAft>
              <a:buSzPct val="114999"/>
            </a:pPr>
            <a:endParaRPr lang="en-US" dirty="0">
              <a:latin typeface="Calibri"/>
              <a:ea typeface="+mn-lt"/>
              <a:cs typeface="+mn-lt"/>
            </a:endParaRPr>
          </a:p>
          <a:p>
            <a:pPr marL="0" indent="0">
              <a:spcBef>
                <a:spcPts val="0"/>
              </a:spcBef>
              <a:spcAft>
                <a:spcPts val="0"/>
              </a:spcAft>
              <a:buSzPct val="114999"/>
              <a:buNone/>
            </a:pPr>
            <a:r>
              <a:rPr lang="en-US" dirty="0">
                <a:latin typeface="Calibri"/>
                <a:ea typeface="+mn-lt"/>
                <a:cs typeface="+mn-lt"/>
              </a:rPr>
              <a:t>Some examples of reasoning are</a:t>
            </a:r>
            <a:r>
              <a:rPr lang="en-US" dirty="0">
                <a:latin typeface="SassoonPrimaryInfant"/>
                <a:ea typeface="+mn-lt"/>
                <a:cs typeface="+mn-lt"/>
              </a:rPr>
              <a:t>: </a:t>
            </a:r>
          </a:p>
          <a:p>
            <a:pPr>
              <a:spcBef>
                <a:spcPts val="0"/>
              </a:spcBef>
              <a:spcAft>
                <a:spcPts val="0"/>
              </a:spcAft>
              <a:buSzPct val="114999"/>
            </a:pPr>
            <a:r>
              <a:rPr lang="en-US" dirty="0">
                <a:latin typeface="SassoonPrimaryInfant"/>
              </a:rPr>
              <a:t>Spotting incorrect </a:t>
            </a:r>
            <a:r>
              <a:rPr lang="en-US" dirty="0" err="1">
                <a:latin typeface="SassoonPrimaryInfant"/>
              </a:rPr>
              <a:t>Maths</a:t>
            </a:r>
            <a:r>
              <a:rPr lang="en-US" dirty="0">
                <a:latin typeface="SassoonPrimaryInfant"/>
              </a:rPr>
              <a:t> </a:t>
            </a:r>
            <a:r>
              <a:rPr lang="en-US" dirty="0" err="1">
                <a:latin typeface="SassoonPrimaryInfant"/>
              </a:rPr>
              <a:t>eg</a:t>
            </a:r>
            <a:r>
              <a:rPr lang="en-US" dirty="0">
                <a:latin typeface="SassoonPrimaryInfant"/>
              </a:rPr>
              <a:t> 1, 3, 2, 4, 5</a:t>
            </a:r>
          </a:p>
          <a:p>
            <a:pPr>
              <a:spcBef>
                <a:spcPts val="0"/>
              </a:spcBef>
              <a:spcAft>
                <a:spcPts val="0"/>
              </a:spcAft>
              <a:buSzPct val="114999"/>
            </a:pPr>
            <a:r>
              <a:rPr lang="en-US" dirty="0">
                <a:latin typeface="SassoonPrimaryInfant"/>
                <a:cs typeface="Calibri"/>
              </a:rPr>
              <a:t>Explaining how we know something or how we worked it out</a:t>
            </a:r>
            <a:endParaRPr lang="en-US" dirty="0">
              <a:latin typeface="SassoonPrimaryInfant"/>
            </a:endParaRPr>
          </a:p>
        </p:txBody>
      </p:sp>
    </p:spTree>
    <p:extLst>
      <p:ext uri="{BB962C8B-B14F-4D97-AF65-F5344CB8AC3E}">
        <p14:creationId xmlns:p14="http://schemas.microsoft.com/office/powerpoint/2010/main" val="278111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03DA-AC9C-4B16-9889-E6DC46328E7C}"/>
              </a:ext>
            </a:extLst>
          </p:cNvPr>
          <p:cNvSpPr>
            <a:spLocks noGrp="1"/>
          </p:cNvSpPr>
          <p:nvPr>
            <p:ph type="title"/>
          </p:nvPr>
        </p:nvSpPr>
        <p:spPr/>
        <p:txBody>
          <a:bodyPr/>
          <a:lstStyle/>
          <a:p>
            <a:r>
              <a:rPr lang="en-US" dirty="0">
                <a:latin typeface="Calibri"/>
                <a:cs typeface="Calibri"/>
              </a:rPr>
              <a:t>Problem solving</a:t>
            </a:r>
          </a:p>
        </p:txBody>
      </p:sp>
      <p:sp>
        <p:nvSpPr>
          <p:cNvPr id="3" name="Content Placeholder 2">
            <a:extLst>
              <a:ext uri="{FF2B5EF4-FFF2-40B4-BE49-F238E27FC236}">
                <a16:creationId xmlns:a16="http://schemas.microsoft.com/office/drawing/2014/main" id="{27457D61-AB89-4571-8CDC-7F26DB65F884}"/>
              </a:ext>
            </a:extLst>
          </p:cNvPr>
          <p:cNvSpPr>
            <a:spLocks noGrp="1"/>
          </p:cNvSpPr>
          <p:nvPr>
            <p:ph idx="1"/>
          </p:nvPr>
        </p:nvSpPr>
        <p:spPr/>
        <p:txBody>
          <a:bodyPr>
            <a:normAutofit fontScale="92500" lnSpcReduction="10000"/>
          </a:bodyPr>
          <a:lstStyle/>
          <a:p>
            <a:pPr marL="0" indent="0">
              <a:spcBef>
                <a:spcPts val="0"/>
              </a:spcBef>
              <a:spcAft>
                <a:spcPts val="0"/>
              </a:spcAft>
              <a:buNone/>
            </a:pPr>
            <a:r>
              <a:rPr lang="en-US" dirty="0">
                <a:latin typeface="SassoonPrimaryInfant"/>
              </a:rPr>
              <a:t>Allows children to use and apply their </a:t>
            </a:r>
            <a:r>
              <a:rPr lang="en-US" dirty="0" err="1">
                <a:latin typeface="SassoonPrimaryInfant"/>
              </a:rPr>
              <a:t>Maths</a:t>
            </a:r>
            <a:r>
              <a:rPr lang="en-US" dirty="0">
                <a:latin typeface="SassoonPrimaryInfant"/>
              </a:rPr>
              <a:t> skills in lots of contexts and in situations that are new to them</a:t>
            </a:r>
            <a:endParaRPr lang="en-US" dirty="0">
              <a:latin typeface="SassoonPrimaryInfant"/>
              <a:ea typeface="+mn-lt"/>
              <a:cs typeface="+mn-lt"/>
            </a:endParaRPr>
          </a:p>
          <a:p>
            <a:pPr>
              <a:spcBef>
                <a:spcPts val="0"/>
              </a:spcBef>
              <a:spcAft>
                <a:spcPts val="0"/>
              </a:spcAft>
              <a:buSzPct val="114999"/>
            </a:pPr>
            <a:endParaRPr lang="en-US" dirty="0">
              <a:latin typeface="SassoonPrimaryInfant"/>
              <a:ea typeface="+mn-lt"/>
              <a:cs typeface="+mn-lt"/>
            </a:endParaRPr>
          </a:p>
          <a:p>
            <a:pPr marL="0" indent="0">
              <a:spcBef>
                <a:spcPts val="0"/>
              </a:spcBef>
              <a:spcAft>
                <a:spcPts val="0"/>
              </a:spcAft>
              <a:buSzPct val="114999"/>
              <a:buNone/>
            </a:pPr>
            <a:r>
              <a:rPr lang="en-US" dirty="0">
                <a:latin typeface="SassoonPrimaryInfant"/>
              </a:rPr>
              <a:t>In Reception, problem solving might include: </a:t>
            </a:r>
            <a:endParaRPr lang="en-US" dirty="0">
              <a:latin typeface="SassoonPrimaryInfant"/>
              <a:ea typeface="+mn-lt"/>
              <a:cs typeface="+mn-lt"/>
            </a:endParaRPr>
          </a:p>
          <a:p>
            <a:pPr>
              <a:spcBef>
                <a:spcPts val="0"/>
              </a:spcBef>
              <a:spcAft>
                <a:spcPts val="0"/>
              </a:spcAft>
              <a:buSzPct val="114999"/>
            </a:pPr>
            <a:r>
              <a:rPr lang="en-US" dirty="0">
                <a:latin typeface="SassoonPrimaryInfant"/>
              </a:rPr>
              <a:t>spotting, following and creating patterns </a:t>
            </a:r>
            <a:endParaRPr lang="en-US" dirty="0">
              <a:latin typeface="SassoonPrimaryInfant"/>
              <a:ea typeface="+mn-lt"/>
              <a:cs typeface="+mn-lt"/>
            </a:endParaRPr>
          </a:p>
          <a:p>
            <a:pPr>
              <a:spcBef>
                <a:spcPts val="0"/>
              </a:spcBef>
              <a:spcAft>
                <a:spcPts val="0"/>
              </a:spcAft>
              <a:buSzPct val="114999"/>
            </a:pPr>
            <a:r>
              <a:rPr lang="en-US" dirty="0">
                <a:latin typeface="SassoonPrimaryInfant"/>
              </a:rPr>
              <a:t>estimating amounts of objects </a:t>
            </a:r>
            <a:endParaRPr lang="en-US" dirty="0">
              <a:latin typeface="SassoonPrimaryInfant"/>
              <a:ea typeface="+mn-lt"/>
              <a:cs typeface="+mn-lt"/>
            </a:endParaRPr>
          </a:p>
          <a:p>
            <a:pPr>
              <a:spcBef>
                <a:spcPts val="0"/>
              </a:spcBef>
              <a:spcAft>
                <a:spcPts val="0"/>
              </a:spcAft>
              <a:buSzPct val="114999"/>
            </a:pPr>
            <a:r>
              <a:rPr lang="en-US" dirty="0">
                <a:latin typeface="SassoonPrimaryInfant"/>
              </a:rPr>
              <a:t>predicting how many times they can do something in a minute </a:t>
            </a:r>
            <a:endParaRPr lang="en-US" dirty="0">
              <a:latin typeface="SassoonPrimaryInfant"/>
              <a:ea typeface="+mn-lt"/>
              <a:cs typeface="+mn-lt"/>
            </a:endParaRPr>
          </a:p>
          <a:p>
            <a:pPr>
              <a:spcBef>
                <a:spcPts val="0"/>
              </a:spcBef>
              <a:spcAft>
                <a:spcPts val="0"/>
              </a:spcAft>
              <a:buSzPct val="114999"/>
            </a:pPr>
            <a:r>
              <a:rPr lang="en-US" dirty="0">
                <a:latin typeface="SassoonPrimaryInfant"/>
              </a:rPr>
              <a:t>sharing objects between different groups – particularly when the amount of groups change and the amount of objects stays the same</a:t>
            </a:r>
          </a:p>
          <a:p>
            <a:pPr>
              <a:spcBef>
                <a:spcPts val="0"/>
              </a:spcBef>
              <a:spcAft>
                <a:spcPts val="0"/>
              </a:spcAft>
              <a:buSzPct val="114999"/>
            </a:pPr>
            <a:r>
              <a:rPr lang="en-US" dirty="0">
                <a:latin typeface="SassoonPrimaryInfant"/>
              </a:rPr>
              <a:t>finding different ways to partition numbers </a:t>
            </a:r>
            <a:r>
              <a:rPr lang="en-US" dirty="0" err="1">
                <a:latin typeface="SassoonPrimaryInfant"/>
              </a:rPr>
              <a:t>eg</a:t>
            </a:r>
            <a:r>
              <a:rPr lang="en-US" dirty="0">
                <a:latin typeface="SassoonPrimaryInfant"/>
              </a:rPr>
              <a:t> 5 could be 5+0, 4+1, </a:t>
            </a:r>
            <a:r>
              <a:rPr lang="en-US" dirty="0" err="1">
                <a:latin typeface="SassoonPrimaryInfant"/>
              </a:rPr>
              <a:t>etc</a:t>
            </a:r>
            <a:endParaRPr lang="en-US" dirty="0">
              <a:latin typeface="SassoonPrimaryInfant"/>
            </a:endParaRPr>
          </a:p>
        </p:txBody>
      </p:sp>
    </p:spTree>
    <p:extLst>
      <p:ext uri="{BB962C8B-B14F-4D97-AF65-F5344CB8AC3E}">
        <p14:creationId xmlns:p14="http://schemas.microsoft.com/office/powerpoint/2010/main" val="279595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52BA-FABC-46C7-B772-BD5328D14E38}"/>
              </a:ext>
            </a:extLst>
          </p:cNvPr>
          <p:cNvSpPr>
            <a:spLocks noGrp="1"/>
          </p:cNvSpPr>
          <p:nvPr>
            <p:ph type="title"/>
          </p:nvPr>
        </p:nvSpPr>
        <p:spPr/>
        <p:txBody>
          <a:bodyPr>
            <a:normAutofit fontScale="90000"/>
          </a:bodyPr>
          <a:lstStyle/>
          <a:p>
            <a:r>
              <a:rPr lang="en-GB" dirty="0">
                <a:latin typeface="Calibri"/>
                <a:cs typeface="Calibri"/>
              </a:rPr>
              <a:t>Maths Early Learning Goals: </a:t>
            </a:r>
            <a:br>
              <a:rPr lang="en-GB" dirty="0">
                <a:latin typeface="Calibri"/>
                <a:cs typeface="Calibri"/>
              </a:rPr>
            </a:br>
            <a:r>
              <a:rPr lang="en-GB" dirty="0">
                <a:latin typeface="Calibri"/>
                <a:cs typeface="Calibri"/>
              </a:rPr>
              <a:t>Number</a:t>
            </a:r>
          </a:p>
        </p:txBody>
      </p:sp>
      <p:sp>
        <p:nvSpPr>
          <p:cNvPr id="3" name="Content Placeholder 2">
            <a:extLst>
              <a:ext uri="{FF2B5EF4-FFF2-40B4-BE49-F238E27FC236}">
                <a16:creationId xmlns:a16="http://schemas.microsoft.com/office/drawing/2014/main" id="{3C5A6BDB-C735-43E5-85FC-44E9B0B3DB34}"/>
              </a:ext>
            </a:extLst>
          </p:cNvPr>
          <p:cNvSpPr>
            <a:spLocks noGrp="1"/>
          </p:cNvSpPr>
          <p:nvPr>
            <p:ph idx="1"/>
          </p:nvPr>
        </p:nvSpPr>
        <p:spPr/>
        <p:txBody>
          <a:bodyPr>
            <a:normAutofit/>
          </a:bodyPr>
          <a:lstStyle/>
          <a:p>
            <a:r>
              <a:rPr lang="en-GB" dirty="0">
                <a:latin typeface="SassoonPrimaryInfant"/>
              </a:rPr>
              <a:t>Have a deep understanding of number to 10, including the composition of each number; 14 </a:t>
            </a:r>
          </a:p>
          <a:p>
            <a:r>
              <a:rPr lang="en-GB" dirty="0">
                <a:latin typeface="SassoonPrimaryInfant"/>
              </a:rPr>
              <a:t>Subitise (recognise quantities without counting) up to 5; </a:t>
            </a:r>
          </a:p>
          <a:p>
            <a:r>
              <a:rPr lang="en-GB" dirty="0">
                <a:latin typeface="SassoonPrimaryInfant"/>
              </a:rPr>
              <a:t> Automatically recall (without reference to rhymes, counting or other aids) number bonds up to 5 (including subtraction facts) and some number bonds to 10, including double facts. </a:t>
            </a:r>
          </a:p>
        </p:txBody>
      </p:sp>
    </p:spTree>
    <p:extLst>
      <p:ext uri="{BB962C8B-B14F-4D97-AF65-F5344CB8AC3E}">
        <p14:creationId xmlns:p14="http://schemas.microsoft.com/office/powerpoint/2010/main" val="221712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BB77-8CC9-4DCE-A2C9-4EF67AB6ECF5}"/>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Parent voice</a:t>
            </a:r>
          </a:p>
        </p:txBody>
      </p:sp>
      <p:sp>
        <p:nvSpPr>
          <p:cNvPr id="3" name="Content Placeholder 2">
            <a:extLst>
              <a:ext uri="{FF2B5EF4-FFF2-40B4-BE49-F238E27FC236}">
                <a16:creationId xmlns:a16="http://schemas.microsoft.com/office/drawing/2014/main" id="{00034E97-0D9B-497C-B375-E354EAD212BA}"/>
              </a:ext>
            </a:extLst>
          </p:cNvPr>
          <p:cNvSpPr>
            <a:spLocks noGrp="1"/>
          </p:cNvSpPr>
          <p:nvPr>
            <p:ph idx="1"/>
          </p:nvPr>
        </p:nvSpPr>
        <p:spPr/>
        <p:txBody>
          <a:bodyPr>
            <a:normAutofit/>
          </a:bodyPr>
          <a:lstStyle/>
          <a:p>
            <a:pPr algn="l" rtl="0" fontAlgn="base">
              <a:buFont typeface="Arial" panose="020B0604020202020204" pitchFamily="34" charset="0"/>
              <a:buChar char="•"/>
            </a:pPr>
            <a:r>
              <a:rPr lang="en-GB" b="0" i="0" u="none" strike="noStrike" dirty="0">
                <a:solidFill>
                  <a:srgbClr val="000000"/>
                </a:solidFill>
                <a:effectLst/>
                <a:latin typeface="SassoonPrimaryInfant"/>
              </a:rPr>
              <a:t>How were you taught Maths at school?</a:t>
            </a:r>
            <a:r>
              <a:rPr lang="en-US" b="0" i="0" dirty="0">
                <a:solidFill>
                  <a:srgbClr val="000000"/>
                </a:solidFill>
                <a:effectLst/>
                <a:latin typeface="SassoonPrimaryInfant"/>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SassoonPrimaryInfant"/>
              </a:rPr>
              <a:t>What are your early memories of Maths lessons?</a:t>
            </a:r>
            <a:r>
              <a:rPr lang="en-US" b="0" i="0" dirty="0">
                <a:solidFill>
                  <a:srgbClr val="000000"/>
                </a:solidFill>
                <a:effectLst/>
                <a:latin typeface="SassoonPrimaryInfant"/>
              </a:rPr>
              <a:t>​</a:t>
            </a:r>
          </a:p>
          <a:p>
            <a:pPr algn="l" rtl="0" fontAlgn="base">
              <a:buFont typeface="Arial" panose="020B0604020202020204" pitchFamily="34" charset="0"/>
              <a:buChar char="•"/>
            </a:pPr>
            <a:r>
              <a:rPr lang="en-US" dirty="0">
                <a:solidFill>
                  <a:srgbClr val="000000"/>
                </a:solidFill>
                <a:latin typeface="SassoonPrimaryInfant"/>
              </a:rPr>
              <a:t>What was, and is, your attitude to </a:t>
            </a:r>
            <a:r>
              <a:rPr lang="en-US" dirty="0" err="1">
                <a:solidFill>
                  <a:srgbClr val="000000"/>
                </a:solidFill>
                <a:latin typeface="SassoonPrimaryInfant"/>
              </a:rPr>
              <a:t>Maths</a:t>
            </a:r>
            <a:r>
              <a:rPr lang="en-US" dirty="0">
                <a:solidFill>
                  <a:srgbClr val="000000"/>
                </a:solidFill>
                <a:latin typeface="SassoonPrimaryInfant"/>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SassoonPrimaryInfant"/>
              </a:rPr>
              <a:t>Are you confident with your mathematical skills?</a:t>
            </a:r>
          </a:p>
          <a:p>
            <a:pPr algn="l" rtl="0" fontAlgn="base">
              <a:buFont typeface="Arial" panose="020B0604020202020204" pitchFamily="34" charset="0"/>
              <a:buChar char="•"/>
            </a:pPr>
            <a:r>
              <a:rPr lang="en-GB" dirty="0">
                <a:solidFill>
                  <a:srgbClr val="000000"/>
                </a:solidFill>
                <a:latin typeface="SassoonPrimaryInfant"/>
              </a:rPr>
              <a:t>Have you always enjoyed it?</a:t>
            </a:r>
          </a:p>
          <a:p>
            <a:pPr marL="0" indent="0">
              <a:buNone/>
            </a:pPr>
            <a:endParaRPr lang="en-GB" dirty="0"/>
          </a:p>
        </p:txBody>
      </p:sp>
    </p:spTree>
    <p:extLst>
      <p:ext uri="{BB962C8B-B14F-4D97-AF65-F5344CB8AC3E}">
        <p14:creationId xmlns:p14="http://schemas.microsoft.com/office/powerpoint/2010/main" val="260508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52BA-FABC-46C7-B772-BD5328D14E38}"/>
              </a:ext>
            </a:extLst>
          </p:cNvPr>
          <p:cNvSpPr>
            <a:spLocks noGrp="1"/>
          </p:cNvSpPr>
          <p:nvPr>
            <p:ph type="title"/>
          </p:nvPr>
        </p:nvSpPr>
        <p:spPr/>
        <p:txBody>
          <a:bodyPr>
            <a:normAutofit fontScale="90000"/>
          </a:bodyPr>
          <a:lstStyle/>
          <a:p>
            <a:r>
              <a:rPr lang="en-GB" dirty="0">
                <a:latin typeface="Calibri"/>
                <a:cs typeface="Calibri"/>
              </a:rPr>
              <a:t>Maths Early Learning Goals: </a:t>
            </a:r>
            <a:br>
              <a:rPr lang="en-GB" dirty="0">
                <a:latin typeface="Calibri"/>
                <a:cs typeface="Calibri"/>
              </a:rPr>
            </a:br>
            <a:r>
              <a:rPr lang="en-GB" dirty="0">
                <a:latin typeface="Calibri"/>
                <a:cs typeface="Calibri"/>
              </a:rPr>
              <a:t>Numerical Pattern</a:t>
            </a:r>
          </a:p>
        </p:txBody>
      </p:sp>
      <p:sp>
        <p:nvSpPr>
          <p:cNvPr id="3" name="Content Placeholder 2">
            <a:extLst>
              <a:ext uri="{FF2B5EF4-FFF2-40B4-BE49-F238E27FC236}">
                <a16:creationId xmlns:a16="http://schemas.microsoft.com/office/drawing/2014/main" id="{3C5A6BDB-C735-43E5-85FC-44E9B0B3DB34}"/>
              </a:ext>
            </a:extLst>
          </p:cNvPr>
          <p:cNvSpPr>
            <a:spLocks noGrp="1"/>
          </p:cNvSpPr>
          <p:nvPr>
            <p:ph idx="1"/>
          </p:nvPr>
        </p:nvSpPr>
        <p:spPr/>
        <p:txBody>
          <a:bodyPr>
            <a:normAutofit/>
          </a:bodyPr>
          <a:lstStyle/>
          <a:p>
            <a:r>
              <a:rPr lang="en-GB" dirty="0">
                <a:latin typeface="SassoonPrimaryInfant"/>
              </a:rPr>
              <a:t>Verbally count beyond 20, recognising the pattern of the counting system. </a:t>
            </a:r>
          </a:p>
          <a:p>
            <a:r>
              <a:rPr lang="en-GB" dirty="0">
                <a:latin typeface="SassoonPrimaryInfant"/>
              </a:rPr>
              <a:t>Compare quantities up to 10 in different contexts, recognising when one quantity is greater than, less than or the same as the other quantity.</a:t>
            </a:r>
          </a:p>
          <a:p>
            <a:r>
              <a:rPr lang="en-GB" dirty="0">
                <a:latin typeface="SassoonPrimaryInfant"/>
              </a:rPr>
              <a:t>Explore and represent patterns within numbers up to 10, including evens and odds, double facts and how quantities can be distributed equally. </a:t>
            </a:r>
          </a:p>
        </p:txBody>
      </p:sp>
    </p:spTree>
    <p:extLst>
      <p:ext uri="{BB962C8B-B14F-4D97-AF65-F5344CB8AC3E}">
        <p14:creationId xmlns:p14="http://schemas.microsoft.com/office/powerpoint/2010/main" val="253058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03DA-AC9C-4B16-9889-E6DC46328E7C}"/>
              </a:ext>
            </a:extLst>
          </p:cNvPr>
          <p:cNvSpPr>
            <a:spLocks noGrp="1"/>
          </p:cNvSpPr>
          <p:nvPr>
            <p:ph type="title"/>
          </p:nvPr>
        </p:nvSpPr>
        <p:spPr/>
        <p:txBody>
          <a:bodyPr>
            <a:normAutofit/>
          </a:bodyPr>
          <a:lstStyle/>
          <a:p>
            <a:r>
              <a:rPr lang="en-US" dirty="0" err="1">
                <a:latin typeface="Calibri"/>
                <a:cs typeface="Calibri"/>
              </a:rPr>
              <a:t>Maths</a:t>
            </a:r>
            <a:r>
              <a:rPr lang="en-US" dirty="0">
                <a:latin typeface="Calibri"/>
                <a:cs typeface="Calibri"/>
              </a:rPr>
              <a:t> at Home: Number</a:t>
            </a:r>
          </a:p>
        </p:txBody>
      </p:sp>
      <p:sp>
        <p:nvSpPr>
          <p:cNvPr id="3" name="Content Placeholder 2">
            <a:extLst>
              <a:ext uri="{FF2B5EF4-FFF2-40B4-BE49-F238E27FC236}">
                <a16:creationId xmlns:a16="http://schemas.microsoft.com/office/drawing/2014/main" id="{27457D61-AB89-4571-8CDC-7F26DB65F884}"/>
              </a:ext>
            </a:extLst>
          </p:cNvPr>
          <p:cNvSpPr>
            <a:spLocks noGrp="1"/>
          </p:cNvSpPr>
          <p:nvPr>
            <p:ph sz="half" idx="1"/>
          </p:nvPr>
        </p:nvSpPr>
        <p:spPr>
          <a:xfrm>
            <a:off x="1298448" y="2560320"/>
            <a:ext cx="7642352" cy="3310128"/>
          </a:xfrm>
        </p:spPr>
        <p:txBody>
          <a:bodyPr>
            <a:normAutofit fontScale="92500"/>
          </a:bodyPr>
          <a:lstStyle/>
          <a:p>
            <a:pPr>
              <a:lnSpc>
                <a:spcPct val="90000"/>
              </a:lnSpc>
              <a:spcBef>
                <a:spcPts val="0"/>
              </a:spcBef>
            </a:pPr>
            <a:r>
              <a:rPr lang="en-GB" dirty="0">
                <a:latin typeface="Calibri"/>
                <a:cs typeface="Calibri"/>
              </a:rPr>
              <a:t>Sing songs!</a:t>
            </a:r>
          </a:p>
          <a:p>
            <a:pPr>
              <a:lnSpc>
                <a:spcPct val="90000"/>
              </a:lnSpc>
              <a:spcBef>
                <a:spcPts val="0"/>
              </a:spcBef>
            </a:pPr>
            <a:r>
              <a:rPr lang="en-GB" dirty="0">
                <a:latin typeface="Calibri"/>
                <a:cs typeface="Calibri"/>
              </a:rPr>
              <a:t>Count- steps up the stairs, money into a money box, etc </a:t>
            </a:r>
            <a:endParaRPr lang="en-US" dirty="0">
              <a:latin typeface="Calibri"/>
              <a:ea typeface="+mn-lt"/>
              <a:cs typeface="Calibri"/>
            </a:endParaRPr>
          </a:p>
          <a:p>
            <a:pPr>
              <a:lnSpc>
                <a:spcPct val="90000"/>
              </a:lnSpc>
              <a:spcBef>
                <a:spcPts val="0"/>
              </a:spcBef>
            </a:pPr>
            <a:r>
              <a:rPr lang="en-GB" dirty="0">
                <a:latin typeface="Calibri"/>
                <a:cs typeface="Calibri"/>
              </a:rPr>
              <a:t>Ask children to say how many without counting (5 or fewer) </a:t>
            </a:r>
            <a:endParaRPr lang="en-US" dirty="0">
              <a:latin typeface="Calibri"/>
              <a:ea typeface="+mn-lt"/>
              <a:cs typeface="Calibri"/>
            </a:endParaRPr>
          </a:p>
          <a:p>
            <a:pPr>
              <a:lnSpc>
                <a:spcPct val="90000"/>
              </a:lnSpc>
              <a:spcBef>
                <a:spcPts val="0"/>
              </a:spcBef>
            </a:pPr>
            <a:r>
              <a:rPr lang="en-GB" dirty="0">
                <a:latin typeface="Calibri"/>
                <a:cs typeface="Calibri"/>
              </a:rPr>
              <a:t>Play games using dice/dominoes and encourage child to say how many spots without counting</a:t>
            </a:r>
            <a:endParaRPr lang="en-GB" dirty="0">
              <a:latin typeface="Calibri"/>
              <a:ea typeface="+mn-lt"/>
              <a:cs typeface="Calibri"/>
            </a:endParaRPr>
          </a:p>
          <a:p>
            <a:pPr>
              <a:lnSpc>
                <a:spcPct val="90000"/>
              </a:lnSpc>
              <a:spcBef>
                <a:spcPts val="0"/>
              </a:spcBef>
            </a:pPr>
            <a:r>
              <a:rPr lang="en-GB" dirty="0">
                <a:latin typeface="Calibri"/>
                <a:ea typeface="+mn-lt"/>
                <a:cs typeface="+mn-lt"/>
              </a:rPr>
              <a:t>Ask children to set the table with enough knives, forks and plates for everyone</a:t>
            </a:r>
            <a:endParaRPr lang="en-US" dirty="0">
              <a:latin typeface="Calibri"/>
              <a:ea typeface="+mn-lt"/>
              <a:cs typeface="+mn-lt"/>
            </a:endParaRPr>
          </a:p>
          <a:p>
            <a:pPr>
              <a:lnSpc>
                <a:spcPct val="90000"/>
              </a:lnSpc>
              <a:spcBef>
                <a:spcPts val="0"/>
              </a:spcBef>
            </a:pPr>
            <a:r>
              <a:rPr lang="en-GB" dirty="0">
                <a:latin typeface="Calibri"/>
                <a:cs typeface="Calibri"/>
              </a:rPr>
              <a:t>Spot numbers in the environment – on phones, microwaves, clocks, registration plates, doors</a:t>
            </a:r>
          </a:p>
          <a:p>
            <a:pPr>
              <a:lnSpc>
                <a:spcPct val="90000"/>
              </a:lnSpc>
              <a:spcBef>
                <a:spcPts val="0"/>
              </a:spcBef>
            </a:pPr>
            <a:endParaRPr lang="en-US" sz="2000" dirty="0">
              <a:latin typeface="Calibri"/>
              <a:ea typeface="+mn-lt"/>
              <a:cs typeface="Calibri"/>
            </a:endParaRPr>
          </a:p>
        </p:txBody>
      </p:sp>
      <p:pic>
        <p:nvPicPr>
          <p:cNvPr id="3076" name="Picture 4" descr="Numbers in the Environment - YouTube">
            <a:extLst>
              <a:ext uri="{FF2B5EF4-FFF2-40B4-BE49-F238E27FC236}">
                <a16:creationId xmlns:a16="http://schemas.microsoft.com/office/drawing/2014/main" id="{10067B05-1302-43F1-B1D2-73AE508D2B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79" t="18519" r="22399"/>
          <a:stretch/>
        </p:blipFill>
        <p:spPr bwMode="auto">
          <a:xfrm>
            <a:off x="9235560" y="1968501"/>
            <a:ext cx="201541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ssic Games Dominoes | BIG W">
            <a:extLst>
              <a:ext uri="{FF2B5EF4-FFF2-40B4-BE49-F238E27FC236}">
                <a16:creationId xmlns:a16="http://schemas.microsoft.com/office/drawing/2014/main" id="{534DA4B6-6425-40DA-B665-4B4B0A5DEB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37" b="15059"/>
          <a:stretch/>
        </p:blipFill>
        <p:spPr bwMode="auto">
          <a:xfrm>
            <a:off x="9160441" y="4108450"/>
            <a:ext cx="220858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90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6688-68E1-400E-93D2-6AED9119904C}"/>
              </a:ext>
            </a:extLst>
          </p:cNvPr>
          <p:cNvSpPr>
            <a:spLocks noGrp="1"/>
          </p:cNvSpPr>
          <p:nvPr>
            <p:ph type="title"/>
          </p:nvPr>
        </p:nvSpPr>
        <p:spPr/>
        <p:txBody>
          <a:bodyPr/>
          <a:lstStyle/>
          <a:p>
            <a:r>
              <a:rPr lang="en-US" dirty="0" err="1">
                <a:latin typeface="Calibri"/>
                <a:cs typeface="Calibri"/>
              </a:rPr>
              <a:t>Maths</a:t>
            </a:r>
            <a:r>
              <a:rPr lang="en-US" dirty="0">
                <a:latin typeface="Calibri"/>
                <a:cs typeface="Calibri"/>
              </a:rPr>
              <a:t> at Home: Number</a:t>
            </a:r>
            <a:endParaRPr lang="en-GB" dirty="0"/>
          </a:p>
        </p:txBody>
      </p:sp>
      <p:sp>
        <p:nvSpPr>
          <p:cNvPr id="3" name="Content Placeholder 2">
            <a:extLst>
              <a:ext uri="{FF2B5EF4-FFF2-40B4-BE49-F238E27FC236}">
                <a16:creationId xmlns:a16="http://schemas.microsoft.com/office/drawing/2014/main" id="{7EB95590-6A2C-4FD1-9AF3-5159C15C29CA}"/>
              </a:ext>
            </a:extLst>
          </p:cNvPr>
          <p:cNvSpPr>
            <a:spLocks noGrp="1"/>
          </p:cNvSpPr>
          <p:nvPr>
            <p:ph idx="1"/>
          </p:nvPr>
        </p:nvSpPr>
        <p:spPr>
          <a:xfrm>
            <a:off x="1295402" y="2556931"/>
            <a:ext cx="7340600" cy="3680799"/>
          </a:xfrm>
        </p:spPr>
        <p:txBody>
          <a:bodyPr>
            <a:noAutofit/>
          </a:bodyPr>
          <a:lstStyle/>
          <a:p>
            <a:pPr>
              <a:lnSpc>
                <a:spcPct val="90000"/>
              </a:lnSpc>
              <a:spcBef>
                <a:spcPts val="0"/>
              </a:spcBef>
            </a:pPr>
            <a:r>
              <a:rPr lang="en-GB" sz="2200" dirty="0">
                <a:latin typeface="Calibri"/>
                <a:cs typeface="Calibri"/>
              </a:rPr>
              <a:t>Draw attention to more and less</a:t>
            </a:r>
          </a:p>
          <a:p>
            <a:pPr>
              <a:lnSpc>
                <a:spcPct val="90000"/>
              </a:lnSpc>
              <a:spcBef>
                <a:spcPts val="0"/>
              </a:spcBef>
            </a:pPr>
            <a:r>
              <a:rPr lang="en-GB" sz="2200" dirty="0">
                <a:latin typeface="Calibri"/>
                <a:cs typeface="Calibri"/>
              </a:rPr>
              <a:t>Deliberately make mistakes. e.g. get mixed up when counting, muddle two numbers when ordering them</a:t>
            </a:r>
            <a:endParaRPr lang="en-US" sz="2200" dirty="0">
              <a:latin typeface="Calibri"/>
              <a:ea typeface="+mn-lt"/>
              <a:cs typeface="Calibri"/>
            </a:endParaRPr>
          </a:p>
          <a:p>
            <a:pPr>
              <a:lnSpc>
                <a:spcPct val="90000"/>
              </a:lnSpc>
              <a:spcBef>
                <a:spcPts val="0"/>
              </a:spcBef>
            </a:pPr>
            <a:r>
              <a:rPr lang="en-GB" sz="2200" dirty="0">
                <a:latin typeface="Calibri"/>
                <a:cs typeface="Calibri"/>
              </a:rPr>
              <a:t>Hide numbers around the house or garden for children to find</a:t>
            </a:r>
            <a:endParaRPr lang="en-US" sz="2200" dirty="0">
              <a:latin typeface="Calibri"/>
              <a:ea typeface="+mn-lt"/>
              <a:cs typeface="Calibri"/>
            </a:endParaRPr>
          </a:p>
          <a:p>
            <a:pPr>
              <a:lnSpc>
                <a:spcPct val="90000"/>
              </a:lnSpc>
              <a:spcBef>
                <a:spcPts val="0"/>
              </a:spcBef>
            </a:pPr>
            <a:r>
              <a:rPr lang="en-GB" sz="2200" dirty="0">
                <a:latin typeface="Calibri"/>
                <a:cs typeface="Calibri"/>
              </a:rPr>
              <a:t>Play outdoor maths games like hopscotch and skittles</a:t>
            </a:r>
          </a:p>
          <a:p>
            <a:pPr>
              <a:lnSpc>
                <a:spcPct val="90000"/>
              </a:lnSpc>
              <a:spcBef>
                <a:spcPts val="0"/>
              </a:spcBef>
            </a:pPr>
            <a:r>
              <a:rPr lang="en-GB" sz="2200" dirty="0">
                <a:latin typeface="Calibri"/>
                <a:cs typeface="Calibri"/>
              </a:rPr>
              <a:t>Simple board games</a:t>
            </a:r>
          </a:p>
          <a:p>
            <a:pPr>
              <a:lnSpc>
                <a:spcPct val="90000"/>
              </a:lnSpc>
              <a:spcBef>
                <a:spcPts val="0"/>
              </a:spcBef>
            </a:pPr>
            <a:r>
              <a:rPr lang="en-GB" sz="2200" dirty="0">
                <a:latin typeface="Calibri"/>
                <a:cs typeface="Calibri"/>
              </a:rPr>
              <a:t>Read books with Mathematical concepts e.g. ’The Very Hungry Caterpillar’, ‘One is a Snail, Ten is a Crab’, ’What’s the Time, Mr Wolf?’ </a:t>
            </a:r>
          </a:p>
        </p:txBody>
      </p:sp>
      <p:pic>
        <p:nvPicPr>
          <p:cNvPr id="4" name="Picture 2" descr="Maths Resources for Early Years Children | TTS">
            <a:extLst>
              <a:ext uri="{FF2B5EF4-FFF2-40B4-BE49-F238E27FC236}">
                <a16:creationId xmlns:a16="http://schemas.microsoft.com/office/drawing/2014/main" id="{E1C70C09-5059-40B3-9168-995CF99922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41" b="11053"/>
          <a:stretch/>
        </p:blipFill>
        <p:spPr bwMode="auto">
          <a:xfrm>
            <a:off x="8636001" y="4013200"/>
            <a:ext cx="2873828" cy="22245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raditional snakes and ladders family board game">
            <a:extLst>
              <a:ext uri="{FF2B5EF4-FFF2-40B4-BE49-F238E27FC236}">
                <a16:creationId xmlns:a16="http://schemas.microsoft.com/office/drawing/2014/main" id="{893F05A8-9719-4EAC-B3D0-6AE6EF66B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731" y="2032676"/>
            <a:ext cx="1910368" cy="191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64FD-210B-4248-9F01-FF5BCDF189B9}"/>
              </a:ext>
            </a:extLst>
          </p:cNvPr>
          <p:cNvSpPr>
            <a:spLocks noGrp="1"/>
          </p:cNvSpPr>
          <p:nvPr>
            <p:ph type="title"/>
          </p:nvPr>
        </p:nvSpPr>
        <p:spPr/>
        <p:txBody>
          <a:bodyPr/>
          <a:lstStyle/>
          <a:p>
            <a:r>
              <a:rPr lang="en-US" dirty="0" err="1">
                <a:latin typeface="Calibri"/>
                <a:cs typeface="Calibri"/>
              </a:rPr>
              <a:t>Maths</a:t>
            </a:r>
            <a:r>
              <a:rPr lang="en-US" dirty="0">
                <a:latin typeface="Calibri"/>
                <a:cs typeface="Calibri"/>
              </a:rPr>
              <a:t> at Home: Spatial Awareness</a:t>
            </a:r>
          </a:p>
        </p:txBody>
      </p:sp>
      <p:sp>
        <p:nvSpPr>
          <p:cNvPr id="3" name="Content Placeholder 2">
            <a:extLst>
              <a:ext uri="{FF2B5EF4-FFF2-40B4-BE49-F238E27FC236}">
                <a16:creationId xmlns:a16="http://schemas.microsoft.com/office/drawing/2014/main" id="{DD29F76A-EB45-457D-BB6C-D6B2DA32506E}"/>
              </a:ext>
            </a:extLst>
          </p:cNvPr>
          <p:cNvSpPr>
            <a:spLocks noGrp="1"/>
          </p:cNvSpPr>
          <p:nvPr>
            <p:ph idx="1"/>
          </p:nvPr>
        </p:nvSpPr>
        <p:spPr>
          <a:xfrm>
            <a:off x="1295401" y="2556932"/>
            <a:ext cx="6919685" cy="3318936"/>
          </a:xfrm>
        </p:spPr>
        <p:txBody>
          <a:bodyPr>
            <a:normAutofit fontScale="92500" lnSpcReduction="10000"/>
          </a:bodyPr>
          <a:lstStyle/>
          <a:p>
            <a:pPr>
              <a:lnSpc>
                <a:spcPct val="90000"/>
              </a:lnSpc>
              <a:spcBef>
                <a:spcPts val="0"/>
              </a:spcBef>
            </a:pPr>
            <a:r>
              <a:rPr lang="en-US" dirty="0">
                <a:solidFill>
                  <a:schemeClr val="tx1"/>
                </a:solidFill>
                <a:latin typeface="Calibri" panose="020F0502020204030204" pitchFamily="34" charset="0"/>
                <a:cs typeface="Calibri" panose="020F0502020204030204" pitchFamily="34" charset="0"/>
              </a:rPr>
              <a:t>C</a:t>
            </a:r>
            <a:r>
              <a:rPr lang="en-US" b="0" i="0" dirty="0">
                <a:solidFill>
                  <a:schemeClr val="tx1"/>
                </a:solidFill>
                <a:effectLst/>
                <a:latin typeface="Calibri" panose="020F0502020204030204" pitchFamily="34" charset="0"/>
                <a:cs typeface="Calibri" panose="020F0502020204030204" pitchFamily="34" charset="0"/>
              </a:rPr>
              <a:t>onstruction games – making and discussing</a:t>
            </a:r>
          </a:p>
          <a:p>
            <a:pPr>
              <a:lnSpc>
                <a:spcPct val="90000"/>
              </a:lnSpc>
              <a:spcBef>
                <a:spcPts val="0"/>
              </a:spcBef>
            </a:pPr>
            <a:r>
              <a:rPr lang="en-US" b="0" i="0" dirty="0">
                <a:solidFill>
                  <a:schemeClr val="tx1"/>
                </a:solidFill>
                <a:effectLst/>
                <a:latin typeface="Calibri" panose="020F0502020204030204" pitchFamily="34" charset="0"/>
                <a:cs typeface="Calibri" panose="020F0502020204030204" pitchFamily="34" charset="0"/>
              </a:rPr>
              <a:t>Creating and fixing patterns</a:t>
            </a:r>
          </a:p>
          <a:p>
            <a:pPr>
              <a:lnSpc>
                <a:spcPct val="90000"/>
              </a:lnSpc>
              <a:spcBef>
                <a:spcPts val="0"/>
              </a:spcBef>
            </a:pPr>
            <a:r>
              <a:rPr lang="en-US" b="0" i="0" dirty="0">
                <a:solidFill>
                  <a:schemeClr val="tx1"/>
                </a:solidFill>
                <a:effectLst/>
                <a:latin typeface="Calibri" panose="020F0502020204030204" pitchFamily="34" charset="0"/>
                <a:cs typeface="Calibri" panose="020F0502020204030204" pitchFamily="34" charset="0"/>
              </a:rPr>
              <a:t>Having a treasure hunt using positional language</a:t>
            </a:r>
          </a:p>
          <a:p>
            <a:pPr>
              <a:lnSpc>
                <a:spcPct val="90000"/>
              </a:lnSpc>
              <a:spcBef>
                <a:spcPts val="0"/>
              </a:spcBef>
            </a:pPr>
            <a:r>
              <a:rPr lang="en-US" dirty="0">
                <a:solidFill>
                  <a:schemeClr val="tx1"/>
                </a:solidFill>
                <a:latin typeface="Calibri" panose="020F0502020204030204" pitchFamily="34" charset="0"/>
                <a:cs typeface="Calibri" panose="020F0502020204030204" pitchFamily="34" charset="0"/>
              </a:rPr>
              <a:t>H</a:t>
            </a:r>
            <a:r>
              <a:rPr lang="en-US" b="0" i="0" dirty="0">
                <a:solidFill>
                  <a:schemeClr val="tx1"/>
                </a:solidFill>
                <a:effectLst/>
                <a:latin typeface="Calibri" panose="020F0502020204030204" pitchFamily="34" charset="0"/>
                <a:cs typeface="Calibri" panose="020F0502020204030204" pitchFamily="34" charset="0"/>
              </a:rPr>
              <a:t>igh-quality jigsaws with increasing number of pieces</a:t>
            </a:r>
          </a:p>
          <a:p>
            <a:pPr>
              <a:lnSpc>
                <a:spcPct val="90000"/>
              </a:lnSpc>
              <a:spcBef>
                <a:spcPts val="0"/>
              </a:spcBef>
            </a:pPr>
            <a:r>
              <a:rPr lang="en-US" dirty="0">
                <a:solidFill>
                  <a:schemeClr val="tx1"/>
                </a:solidFill>
                <a:latin typeface="Calibri" panose="020F0502020204030204" pitchFamily="34" charset="0"/>
                <a:cs typeface="Calibri" panose="020F0502020204030204" pitchFamily="34" charset="0"/>
              </a:rPr>
              <a:t>Making pictures from shapes</a:t>
            </a:r>
          </a:p>
          <a:p>
            <a:pPr>
              <a:lnSpc>
                <a:spcPct val="90000"/>
              </a:lnSpc>
              <a:spcBef>
                <a:spcPts val="0"/>
              </a:spcBef>
            </a:pPr>
            <a:r>
              <a:rPr lang="en-US" dirty="0">
                <a:solidFill>
                  <a:schemeClr val="tx1"/>
                </a:solidFill>
                <a:latin typeface="Calibri" panose="020F0502020204030204" pitchFamily="34" charset="0"/>
                <a:cs typeface="Calibri" panose="020F0502020204030204" pitchFamily="34" charset="0"/>
              </a:rPr>
              <a:t>Throwing and catching</a:t>
            </a:r>
          </a:p>
          <a:p>
            <a:pPr>
              <a:lnSpc>
                <a:spcPct val="90000"/>
              </a:lnSpc>
              <a:spcBef>
                <a:spcPts val="0"/>
              </a:spcBef>
            </a:pPr>
            <a:r>
              <a:rPr lang="en-US" b="0" i="0" dirty="0">
                <a:solidFill>
                  <a:schemeClr val="tx1"/>
                </a:solidFill>
                <a:effectLst/>
                <a:latin typeface="Calibri" panose="020F0502020204030204" pitchFamily="34" charset="0"/>
                <a:cs typeface="Calibri" panose="020F0502020204030204" pitchFamily="34" charset="0"/>
              </a:rPr>
              <a:t>Fuzzy felt</a:t>
            </a:r>
          </a:p>
          <a:p>
            <a:pPr>
              <a:lnSpc>
                <a:spcPct val="90000"/>
              </a:lnSpc>
              <a:spcBef>
                <a:spcPts val="0"/>
              </a:spcBef>
            </a:pPr>
            <a:r>
              <a:rPr lang="en-GB" dirty="0">
                <a:latin typeface="Calibri" panose="020F0502020204030204" pitchFamily="34" charset="0"/>
                <a:cs typeface="Calibri" panose="020F0502020204030204" pitchFamily="34" charset="0"/>
              </a:rPr>
              <a:t>Read books with Mathematical concepts e.g. ‘Square’, ‘Circle’, ‘Triangle’ (by Mac Barnett), ‘Walter’s Web’</a:t>
            </a:r>
            <a:endParaRPr lang="en-US" dirty="0">
              <a:latin typeface="Calibri" panose="020F0502020204030204" pitchFamily="34" charset="0"/>
              <a:ea typeface="+mn-lt"/>
              <a:cs typeface="Calibri" panose="020F0502020204030204" pitchFamily="34" charset="0"/>
            </a:endParaRPr>
          </a:p>
          <a:p>
            <a:pPr>
              <a:lnSpc>
                <a:spcPct val="90000"/>
              </a:lnSpc>
              <a:spcBef>
                <a:spcPts val="0"/>
              </a:spcBef>
            </a:pPr>
            <a:endParaRPr lang="en-US" dirty="0">
              <a:solidFill>
                <a:schemeClr val="tx1"/>
              </a:solidFill>
              <a:latin typeface="Calibri" panose="020F0502020204030204" pitchFamily="34" charset="0"/>
              <a:cs typeface="Calibri" panose="020F0502020204030204" pitchFamily="34" charset="0"/>
            </a:endParaRPr>
          </a:p>
        </p:txBody>
      </p:sp>
      <p:pic>
        <p:nvPicPr>
          <p:cNvPr id="5" name="Picture 2" descr="Shapes Books for Little Learners - Pocket of Preschool">
            <a:extLst>
              <a:ext uri="{FF2B5EF4-FFF2-40B4-BE49-F238E27FC236}">
                <a16:creationId xmlns:a16="http://schemas.microsoft.com/office/drawing/2014/main" id="{8583BD84-10CF-4864-A05E-0FD6A36D2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60"/>
          <a:stretch/>
        </p:blipFill>
        <p:spPr bwMode="auto">
          <a:xfrm>
            <a:off x="8215086" y="3735843"/>
            <a:ext cx="2838127" cy="24589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 benefits of LEGO® play for kids (and adults) | Kiddiwinks Blog">
            <a:extLst>
              <a:ext uri="{FF2B5EF4-FFF2-40B4-BE49-F238E27FC236}">
                <a16:creationId xmlns:a16="http://schemas.microsoft.com/office/drawing/2014/main" id="{9990B8C0-AEA5-4959-9104-8C1573271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77" y="1958675"/>
            <a:ext cx="2742345" cy="164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54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1F65-86CC-4918-8D57-B60C853637D2}"/>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Useful Sites</a:t>
            </a:r>
          </a:p>
        </p:txBody>
      </p:sp>
      <p:sp>
        <p:nvSpPr>
          <p:cNvPr id="3" name="Content Placeholder 2">
            <a:extLst>
              <a:ext uri="{FF2B5EF4-FFF2-40B4-BE49-F238E27FC236}">
                <a16:creationId xmlns:a16="http://schemas.microsoft.com/office/drawing/2014/main" id="{A6E851C5-2D0F-4F6A-866B-791F2C86FEB4}"/>
              </a:ext>
            </a:extLst>
          </p:cNvPr>
          <p:cNvSpPr>
            <a:spLocks noGrp="1"/>
          </p:cNvSpPr>
          <p:nvPr>
            <p:ph idx="1"/>
          </p:nvPr>
        </p:nvSpPr>
        <p:spPr/>
        <p:txBody>
          <a:bodyPr>
            <a:normAutofit lnSpcReduction="10000"/>
          </a:bodyPr>
          <a:lstStyle/>
          <a:p>
            <a:r>
              <a:rPr lang="en-GB" dirty="0">
                <a:effectLst/>
                <a:latin typeface="Calibri" panose="020F0502020204030204" pitchFamily="34" charset="0"/>
                <a:ea typeface="Calibri" panose="020F0502020204030204" pitchFamily="34" charset="0"/>
                <a:cs typeface="Calibri" panose="020F0502020204030204" pitchFamily="34" charset="0"/>
                <a:hlinkClick r:id="rId2"/>
              </a:rPr>
              <a:t>https://www.youtube.com/watch?v=2Ow8vEmh8lA</a:t>
            </a:r>
            <a:r>
              <a:rPr lang="en-GB"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GB" dirty="0">
                <a:effectLst/>
                <a:latin typeface="Calibri" panose="020F0502020204030204" pitchFamily="34" charset="0"/>
                <a:ea typeface="Calibri" panose="020F0502020204030204" pitchFamily="34" charset="0"/>
                <a:cs typeface="Calibri" panose="020F0502020204030204" pitchFamily="34" charset="0"/>
              </a:rPr>
              <a:t>Explanation of early number sense</a:t>
            </a:r>
          </a:p>
          <a:p>
            <a:r>
              <a:rPr lang="en-GB" dirty="0">
                <a:effectLst/>
                <a:latin typeface="Calibri" panose="020F0502020204030204" pitchFamily="34" charset="0"/>
                <a:ea typeface="Calibri" panose="020F0502020204030204" pitchFamily="34" charset="0"/>
                <a:cs typeface="Calibri" panose="020F0502020204030204" pitchFamily="34" charset="0"/>
                <a:hlinkClick r:id="rId3"/>
              </a:rPr>
              <a:t>https://www.topmarks.co.uk/maths-games/3-5-years/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Counting / Patterns / Addition and Subtraction / Number Ordering</a:t>
            </a:r>
          </a:p>
          <a:p>
            <a:r>
              <a:rPr lang="en-GB" dirty="0">
                <a:latin typeface="Calibri" panose="020F0502020204030204" pitchFamily="34" charset="0"/>
                <a:ea typeface="Calibri" panose="020F0502020204030204" pitchFamily="34" charset="0"/>
                <a:cs typeface="Calibri" panose="020F0502020204030204" pitchFamily="34" charset="0"/>
                <a:hlinkClick r:id="rId4"/>
              </a:rPr>
              <a:t>https://www.westkirbyprimaryschool.co.uk/website/foundation_stage/53930</a:t>
            </a: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WKPS EYFS Home Learning Activities: F1/F2</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effectLst/>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25372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D1F1-6F3A-437C-B1B1-6C03EC48B56F}"/>
              </a:ext>
            </a:extLst>
          </p:cNvPr>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Thank You! Any questions?</a:t>
            </a:r>
          </a:p>
        </p:txBody>
      </p:sp>
      <p:pic>
        <p:nvPicPr>
          <p:cNvPr id="5" name="Content Placeholder 4">
            <a:extLst>
              <a:ext uri="{FF2B5EF4-FFF2-40B4-BE49-F238E27FC236}">
                <a16:creationId xmlns:a16="http://schemas.microsoft.com/office/drawing/2014/main" id="{88E0BBCC-15CC-4D7A-8A0C-D8119390DD4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37062" y="2557463"/>
            <a:ext cx="3317875" cy="3317875"/>
          </a:xfrm>
        </p:spPr>
      </p:pic>
    </p:spTree>
    <p:extLst>
      <p:ext uri="{BB962C8B-B14F-4D97-AF65-F5344CB8AC3E}">
        <p14:creationId xmlns:p14="http://schemas.microsoft.com/office/powerpoint/2010/main" val="57350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4A4E-2B5D-4834-A8FE-7150EC6474C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EYFS Statutory Framework</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CB08F5-A1C5-4455-97A8-7881F4D415E8}"/>
              </a:ext>
            </a:extLst>
          </p:cNvPr>
          <p:cNvSpPr>
            <a:spLocks noGrp="1"/>
          </p:cNvSpPr>
          <p:nvPr>
            <p:ph idx="1"/>
          </p:nvPr>
        </p:nvSpPr>
        <p:spPr/>
        <p:txBody>
          <a:bodyPr>
            <a:normAutofit fontScale="92500" lnSpcReduction="20000"/>
          </a:bodyPr>
          <a:lstStyle/>
          <a:p>
            <a:pPr marL="0" indent="0" algn="just">
              <a:buNone/>
            </a:pPr>
            <a:r>
              <a:rPr lang="en-US" sz="2000" dirty="0">
                <a:latin typeface="Calibri" panose="020F0502020204030204" pitchFamily="34" charset="0"/>
                <a:cs typeface="Calibri" panose="020F0502020204030204" pitchFamily="34" charset="0"/>
              </a:rPr>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By providing frequent and varied opportunities to build and apply this understanding, children will develop a secure base of knowledge and vocabulary from which mastery of mathematics is built. </a:t>
            </a:r>
          </a:p>
          <a:p>
            <a:pPr marL="0" indent="0" algn="just">
              <a:buNone/>
            </a:pPr>
            <a:r>
              <a:rPr lang="en-US" sz="2000" dirty="0">
                <a:latin typeface="Calibri" panose="020F0502020204030204" pitchFamily="34" charset="0"/>
                <a:cs typeface="Calibri" panose="020F0502020204030204" pitchFamily="34" charset="0"/>
              </a:rPr>
              <a:t>In addition, it is important that the curriculum includes rich opportunities for children to develop their spatial reasoning skills across all areas of mathematics including shape, space and measures.</a:t>
            </a:r>
          </a:p>
          <a:p>
            <a:pPr marL="0" indent="0" algn="just">
              <a:buNone/>
            </a:pPr>
            <a:r>
              <a:rPr lang="en-US" sz="2000" dirty="0">
                <a:latin typeface="Calibri" panose="020F0502020204030204" pitchFamily="34" charset="0"/>
                <a:cs typeface="Calibri" panose="020F0502020204030204" pitchFamily="34" charset="0"/>
              </a:rPr>
              <a:t>It is important that children develop positive attitudes and interests in mathematics, look for patterns and relationships, spot connections, ‘have a go’, talk to adults and peers about what they notice and not be afraid to make mistakes.</a:t>
            </a:r>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845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350D-1B7A-4CA5-8F41-6A2F43689880}"/>
              </a:ext>
            </a:extLst>
          </p:cNvPr>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Important Mathematical Aspects</a:t>
            </a:r>
          </a:p>
        </p:txBody>
      </p:sp>
      <p:sp>
        <p:nvSpPr>
          <p:cNvPr id="3" name="Content Placeholder 2">
            <a:extLst>
              <a:ext uri="{FF2B5EF4-FFF2-40B4-BE49-F238E27FC236}">
                <a16:creationId xmlns:a16="http://schemas.microsoft.com/office/drawing/2014/main" id="{F0675E7B-4A60-4700-B12F-9A371765611E}"/>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E</a:t>
            </a:r>
            <a:r>
              <a:rPr lang="en-US" b="1" i="0" dirty="0">
                <a:solidFill>
                  <a:schemeClr val="tx1"/>
                </a:solidFill>
                <a:effectLst/>
                <a:latin typeface="Calibri" panose="020F0502020204030204" pitchFamily="34" charset="0"/>
                <a:cs typeface="Calibri" panose="020F0502020204030204" pitchFamily="34" charset="0"/>
              </a:rPr>
              <a:t>arly Number Sense</a:t>
            </a:r>
          </a:p>
          <a:p>
            <a:pPr marL="0" indent="0" algn="l">
              <a:buNone/>
            </a:pPr>
            <a:r>
              <a:rPr lang="en-US" dirty="0">
                <a:solidFill>
                  <a:schemeClr val="tx1"/>
                </a:solidFill>
                <a:latin typeface="Calibri" panose="020F0502020204030204" pitchFamily="34" charset="0"/>
                <a:cs typeface="Calibri" panose="020F0502020204030204" pitchFamily="34" charset="0"/>
              </a:rPr>
              <a:t>A </a:t>
            </a:r>
            <a:r>
              <a:rPr lang="en-US" b="0" i="0" dirty="0">
                <a:solidFill>
                  <a:schemeClr val="tx1"/>
                </a:solidFill>
                <a:effectLst/>
                <a:latin typeface="Calibri" panose="020F0502020204030204" pitchFamily="34" charset="0"/>
                <a:cs typeface="Calibri" panose="020F0502020204030204" pitchFamily="34" charset="0"/>
              </a:rPr>
              <a:t>well </a:t>
            </a:r>
            <a:r>
              <a:rPr lang="en-US" b="0" i="0" dirty="0" err="1">
                <a:solidFill>
                  <a:schemeClr val="tx1"/>
                </a:solidFill>
                <a:effectLst/>
                <a:latin typeface="Calibri" panose="020F0502020204030204" pitchFamily="34" charset="0"/>
                <a:cs typeface="Calibri" panose="020F0502020204030204" pitchFamily="34" charset="0"/>
              </a:rPr>
              <a:t>organised</a:t>
            </a:r>
            <a:r>
              <a:rPr lang="en-US" b="0" i="0" dirty="0">
                <a:solidFill>
                  <a:schemeClr val="tx1"/>
                </a:solidFill>
                <a:effectLst/>
                <a:latin typeface="Calibri" panose="020F0502020204030204" pitchFamily="34" charset="0"/>
                <a:cs typeface="Calibri" panose="020F0502020204030204" pitchFamily="34" charset="0"/>
              </a:rPr>
              <a:t> conceptual framework of number information that enables a person to understand numbers and number relationships and to solve mathematical problems.</a:t>
            </a:r>
          </a:p>
          <a:p>
            <a:pPr algn="l">
              <a:buFont typeface="Arial" panose="020B0604020202020204" pitchFamily="34" charset="0"/>
              <a:buChar char="•"/>
            </a:pPr>
            <a:r>
              <a:rPr lang="en-US" b="1" i="0" dirty="0">
                <a:solidFill>
                  <a:schemeClr val="tx1"/>
                </a:solidFill>
                <a:effectLst/>
                <a:latin typeface="Calibri" panose="020F0502020204030204" pitchFamily="34" charset="0"/>
                <a:cs typeface="Calibri" panose="020F0502020204030204" pitchFamily="34" charset="0"/>
              </a:rPr>
              <a:t>Spatial </a:t>
            </a:r>
            <a:r>
              <a:rPr lang="en-US" b="1" dirty="0">
                <a:solidFill>
                  <a:schemeClr val="tx1"/>
                </a:solidFill>
                <a:latin typeface="Calibri" panose="020F0502020204030204" pitchFamily="34" charset="0"/>
                <a:cs typeface="Calibri" panose="020F0502020204030204" pitchFamily="34" charset="0"/>
              </a:rPr>
              <a:t>R</a:t>
            </a:r>
            <a:r>
              <a:rPr lang="en-US" b="1" i="0" dirty="0">
                <a:solidFill>
                  <a:schemeClr val="tx1"/>
                </a:solidFill>
                <a:effectLst/>
                <a:latin typeface="Calibri" panose="020F0502020204030204" pitchFamily="34" charset="0"/>
                <a:cs typeface="Calibri" panose="020F0502020204030204" pitchFamily="34" charset="0"/>
              </a:rPr>
              <a:t>easoning</a:t>
            </a:r>
          </a:p>
          <a:p>
            <a:pPr marL="0" indent="0">
              <a:buNone/>
            </a:pPr>
            <a:r>
              <a:rPr lang="en-US" dirty="0">
                <a:solidFill>
                  <a:schemeClr val="tx1"/>
                </a:solidFill>
                <a:latin typeface="Calibri" panose="020F0502020204030204" pitchFamily="34" charset="0"/>
                <a:cs typeface="Calibri" panose="020F0502020204030204" pitchFamily="34" charset="0"/>
              </a:rPr>
              <a:t>The neural circuitry used to build up a child’s understanding of their external environment and the way they orientate themselves spatially is also used to process numbers and more abstract thinking.</a:t>
            </a:r>
          </a:p>
          <a:p>
            <a:pPr algn="l">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R</a:t>
            </a:r>
            <a:r>
              <a:rPr lang="en-US" b="1" i="0" dirty="0">
                <a:solidFill>
                  <a:schemeClr val="tx1"/>
                </a:solidFill>
                <a:effectLst/>
                <a:latin typeface="Calibri" panose="020F0502020204030204" pitchFamily="34" charset="0"/>
                <a:cs typeface="Calibri" panose="020F0502020204030204" pitchFamily="34" charset="0"/>
              </a:rPr>
              <a:t>ich adult-child interactions</a:t>
            </a:r>
          </a:p>
          <a:p>
            <a:pPr marL="0" indent="0" algn="l">
              <a:buNone/>
            </a:pPr>
            <a:r>
              <a:rPr lang="en-US" dirty="0">
                <a:solidFill>
                  <a:schemeClr val="tx1"/>
                </a:solidFill>
                <a:latin typeface="Calibri" panose="020F0502020204030204" pitchFamily="34" charset="0"/>
                <a:cs typeface="Calibri" panose="020F0502020204030204" pitchFamily="34" charset="0"/>
              </a:rPr>
              <a:t>H</a:t>
            </a:r>
            <a:r>
              <a:rPr lang="en-US" b="0" i="0" dirty="0">
                <a:solidFill>
                  <a:schemeClr val="tx1"/>
                </a:solidFill>
                <a:effectLst/>
                <a:latin typeface="Calibri" panose="020F0502020204030204" pitchFamily="34" charset="0"/>
                <a:cs typeface="Calibri" panose="020F0502020204030204" pitchFamily="34" charset="0"/>
              </a:rPr>
              <a:t>igh-quality adult–child interactions in the form of </a:t>
            </a:r>
            <a:r>
              <a:rPr lang="en-US" b="0" i="1" dirty="0">
                <a:solidFill>
                  <a:schemeClr val="tx1"/>
                </a:solidFill>
                <a:effectLst/>
                <a:latin typeface="Calibri" panose="020F0502020204030204" pitchFamily="34" charset="0"/>
                <a:cs typeface="Calibri" panose="020F0502020204030204" pitchFamily="34" charset="0"/>
              </a:rPr>
              <a:t>sustained shared thinking</a:t>
            </a:r>
            <a:r>
              <a:rPr lang="en-US" b="0" i="0" dirty="0">
                <a:solidFill>
                  <a:schemeClr val="tx1"/>
                </a:solidFill>
                <a:effectLst/>
                <a:latin typeface="Calibri" panose="020F0502020204030204" pitchFamily="34" charset="0"/>
                <a:cs typeface="Calibri" panose="020F0502020204030204" pitchFamily="34" charset="0"/>
              </a:rPr>
              <a:t> is important in extending children’s learning.</a:t>
            </a:r>
          </a:p>
          <a:p>
            <a:endParaRPr lang="en-GB"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21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BB77-8CC9-4DCE-A2C9-4EF67AB6ECF5}"/>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Mathematical Development</a:t>
            </a:r>
          </a:p>
        </p:txBody>
      </p:sp>
      <p:sp>
        <p:nvSpPr>
          <p:cNvPr id="3" name="Content Placeholder 2">
            <a:extLst>
              <a:ext uri="{FF2B5EF4-FFF2-40B4-BE49-F238E27FC236}">
                <a16:creationId xmlns:a16="http://schemas.microsoft.com/office/drawing/2014/main" id="{00034E97-0D9B-497C-B375-E354EAD212BA}"/>
              </a:ext>
            </a:extLst>
          </p:cNvPr>
          <p:cNvSpPr>
            <a:spLocks noGrp="1"/>
          </p:cNvSpPr>
          <p:nvPr>
            <p:ph idx="1"/>
          </p:nvPr>
        </p:nvSpPr>
        <p:spPr/>
        <p:txBody>
          <a:bodyPr>
            <a:noAutofit/>
          </a:bodyPr>
          <a:lstStyle/>
          <a:p>
            <a:pPr algn="l" rtl="0" fontAlgn="base">
              <a:buFont typeface="Arial" panose="020B0604020202020204" pitchFamily="34" charset="0"/>
              <a:buChar char="•"/>
            </a:pPr>
            <a:r>
              <a:rPr lang="en-US" sz="2000" b="0" i="0" dirty="0">
                <a:solidFill>
                  <a:srgbClr val="333333"/>
                </a:solidFill>
                <a:effectLst/>
                <a:latin typeface="Calibri" panose="020F0502020204030204" pitchFamily="34" charset="0"/>
                <a:cs typeface="Calibri" panose="020F0502020204030204" pitchFamily="34" charset="0"/>
              </a:rPr>
              <a:t>Just as babies are born with some innate understanding of language, they also have the ability to appreciate quantity. </a:t>
            </a:r>
          </a:p>
          <a:p>
            <a:pPr algn="l" rtl="0" fontAlgn="base">
              <a:buFont typeface="Arial" panose="020B0604020202020204" pitchFamily="34" charset="0"/>
              <a:buChar char="•"/>
            </a:pPr>
            <a:r>
              <a:rPr lang="en-US" sz="2000" b="0" i="0" dirty="0">
                <a:solidFill>
                  <a:srgbClr val="333333"/>
                </a:solidFill>
                <a:effectLst/>
                <a:latin typeface="Calibri" panose="020F0502020204030204" pitchFamily="34" charset="0"/>
                <a:cs typeface="Calibri" panose="020F0502020204030204" pitchFamily="34" charset="0"/>
              </a:rPr>
              <a:t>The first obvious stage of learning about number is, for most children, learning number names. At this stage, though, they don’t connect the names with a quantity, or understand that they come in a fixed order.</a:t>
            </a:r>
          </a:p>
          <a:p>
            <a:pPr algn="l" rtl="0" fontAlgn="base">
              <a:buFont typeface="Arial" panose="020B0604020202020204" pitchFamily="34" charset="0"/>
              <a:buChar char="•"/>
            </a:pPr>
            <a:r>
              <a:rPr lang="en-US" sz="2000" b="0" i="0" dirty="0">
                <a:solidFill>
                  <a:srgbClr val="333333"/>
                </a:solidFill>
                <a:effectLst/>
                <a:latin typeface="Calibri" panose="020F0502020204030204" pitchFamily="34" charset="0"/>
                <a:cs typeface="Calibri" panose="020F0502020204030204" pitchFamily="34" charset="0"/>
              </a:rPr>
              <a:t>The next stage is for children to learn </a:t>
            </a:r>
            <a:r>
              <a:rPr lang="en-US" sz="2000" i="0" dirty="0">
                <a:solidFill>
                  <a:srgbClr val="333333"/>
                </a:solidFill>
                <a:effectLst/>
                <a:latin typeface="Calibri" panose="020F0502020204030204" pitchFamily="34" charset="0"/>
                <a:cs typeface="Calibri" panose="020F0502020204030204" pitchFamily="34" charset="0"/>
              </a:rPr>
              <a:t>the number names and then master the sequence and get them in the right order, </a:t>
            </a:r>
            <a:r>
              <a:rPr lang="en-US" sz="2000" b="0" i="0" dirty="0">
                <a:solidFill>
                  <a:srgbClr val="333333"/>
                </a:solidFill>
                <a:effectLst/>
                <a:latin typeface="Calibri" panose="020F0502020204030204" pitchFamily="34" charset="0"/>
                <a:cs typeface="Calibri" panose="020F0502020204030204" pitchFamily="34" charset="0"/>
              </a:rPr>
              <a:t>which involves a huge amount of working memory. To make matters harder, they need to count as far as the twenties before they hear a repeating pattern.</a:t>
            </a:r>
          </a:p>
        </p:txBody>
      </p:sp>
    </p:spTree>
    <p:extLst>
      <p:ext uri="{BB962C8B-B14F-4D97-AF65-F5344CB8AC3E}">
        <p14:creationId xmlns:p14="http://schemas.microsoft.com/office/powerpoint/2010/main" val="421739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5BFC-BFBA-4C1A-9D16-7FBD5DBDE5E7}"/>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What does Maths look like in Early Years?</a:t>
            </a:r>
          </a:p>
        </p:txBody>
      </p:sp>
      <p:sp>
        <p:nvSpPr>
          <p:cNvPr id="3" name="Content Placeholder 2">
            <a:extLst>
              <a:ext uri="{FF2B5EF4-FFF2-40B4-BE49-F238E27FC236}">
                <a16:creationId xmlns:a16="http://schemas.microsoft.com/office/drawing/2014/main" id="{5B67FC1C-6073-4B29-92B5-8DC56300162E}"/>
              </a:ext>
            </a:extLst>
          </p:cNvPr>
          <p:cNvSpPr>
            <a:spLocks noGrp="1"/>
          </p:cNvSpPr>
          <p:nvPr>
            <p:ph idx="1"/>
          </p:nvPr>
        </p:nvSpPr>
        <p:spPr>
          <a:xfrm>
            <a:off x="1019629" y="2542418"/>
            <a:ext cx="7417249" cy="3713239"/>
          </a:xfrm>
        </p:spPr>
        <p:txBody>
          <a:bodyPr>
            <a:normAutofit fontScale="92500"/>
          </a:bodyPr>
          <a:lstStyle/>
          <a:p>
            <a:pPr fontAlgn="base">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Direct teaching time (White Rose </a:t>
            </a:r>
            <a:r>
              <a:rPr lang="en-US" dirty="0" err="1">
                <a:solidFill>
                  <a:schemeClr val="tx1"/>
                </a:solidFill>
                <a:latin typeface="Calibri" panose="020F0502020204030204" pitchFamily="34" charset="0"/>
                <a:cs typeface="Calibri" panose="020F0502020204030204" pitchFamily="34" charset="0"/>
              </a:rPr>
              <a:t>Maths</a:t>
            </a:r>
            <a:r>
              <a:rPr lang="en-US" dirty="0">
                <a:solidFill>
                  <a:schemeClr val="tx1"/>
                </a:solidFill>
                <a:latin typeface="Calibri" panose="020F0502020204030204" pitchFamily="34" charset="0"/>
                <a:cs typeface="Calibri" panose="020F0502020204030204" pitchFamily="34" charset="0"/>
              </a:rPr>
              <a:t> and </a:t>
            </a:r>
            <a:r>
              <a:rPr lang="en-US" dirty="0" err="1">
                <a:solidFill>
                  <a:schemeClr val="tx1"/>
                </a:solidFill>
                <a:latin typeface="Calibri" panose="020F0502020204030204" pitchFamily="34" charset="0"/>
                <a:cs typeface="Calibri" panose="020F0502020204030204" pitchFamily="34" charset="0"/>
              </a:rPr>
              <a:t>NRich</a:t>
            </a:r>
            <a:r>
              <a:rPr lang="en-US" dirty="0">
                <a:solidFill>
                  <a:schemeClr val="tx1"/>
                </a:solidFill>
                <a:latin typeface="Calibri" panose="020F0502020204030204" pitchFamily="34" charset="0"/>
                <a:cs typeface="Calibri" panose="020F0502020204030204" pitchFamily="34" charset="0"/>
              </a:rPr>
              <a:t> activities)</a:t>
            </a:r>
          </a:p>
          <a:p>
            <a:pPr fontAlgn="base">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Planned mathematical environment and </a:t>
            </a:r>
            <a:r>
              <a:rPr lang="en-US" dirty="0">
                <a:solidFill>
                  <a:schemeClr val="tx1"/>
                </a:solidFill>
                <a:latin typeface="Calibri" panose="020F0502020204030204" pitchFamily="34" charset="0"/>
                <a:cs typeface="Calibri" panose="020F0502020204030204" pitchFamily="34" charset="0"/>
              </a:rPr>
              <a:t>observations of children’s self-directed play</a:t>
            </a:r>
          </a:p>
          <a:p>
            <a:pPr fontAlgn="base">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High quality adult-child interactions</a:t>
            </a:r>
          </a:p>
          <a:p>
            <a:pPr algn="l" rtl="0" fontAlgn="base">
              <a:buFont typeface="Arial" panose="020B0604020202020204" pitchFamily="34" charset="0"/>
              <a:buChar char="•"/>
            </a:pPr>
            <a:r>
              <a:rPr lang="en-GB" b="0" i="0" u="none" strike="noStrike" dirty="0">
                <a:solidFill>
                  <a:srgbClr val="000000"/>
                </a:solidFill>
                <a:effectLst/>
                <a:latin typeface="Calibri" panose="020F0502020204030204" pitchFamily="34" charset="0"/>
                <a:cs typeface="Calibri" panose="020F0502020204030204" pitchFamily="34" charset="0"/>
              </a:rPr>
              <a:t>Making Maths ‘real’ for children –familiar contexts with </a:t>
            </a:r>
          </a:p>
          <a:p>
            <a:pPr marL="0" indent="0" algn="l" rtl="0" fontAlgn="base">
              <a:buNone/>
            </a:pPr>
            <a:r>
              <a:rPr lang="en-GB" dirty="0">
                <a:solidFill>
                  <a:srgbClr val="000000"/>
                </a:solidFill>
                <a:latin typeface="Calibri" panose="020F0502020204030204" pitchFamily="34" charset="0"/>
                <a:cs typeface="Calibri" panose="020F0502020204030204" pitchFamily="34" charset="0"/>
              </a:rPr>
              <a:t>    </a:t>
            </a:r>
            <a:r>
              <a:rPr lang="en-GB" b="0" i="0" u="none" strike="noStrike" dirty="0">
                <a:solidFill>
                  <a:srgbClr val="000000"/>
                </a:solidFill>
                <a:effectLst/>
                <a:latin typeface="Calibri" panose="020F0502020204030204" pitchFamily="34" charset="0"/>
                <a:cs typeface="Calibri" panose="020F0502020204030204" pitchFamily="34" charset="0"/>
              </a:rPr>
              <a:t>meaningful purposes</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Calibri" panose="020F0502020204030204" pitchFamily="34" charset="0"/>
                <a:cs typeface="Calibri" panose="020F0502020204030204" pitchFamily="34" charset="0"/>
              </a:rPr>
              <a:t>Implementing the Maths Mastery Scheme: Depth vs. Breadth</a:t>
            </a:r>
            <a:endParaRPr lang="en-US" b="0" i="0" dirty="0">
              <a:solidFill>
                <a:srgbClr val="000000"/>
              </a:solidFill>
              <a:effectLst/>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6146" name="Picture 2" descr="Ten Frame: What it is and Why it Matters? - Busy Toddler">
            <a:extLst>
              <a:ext uri="{FF2B5EF4-FFF2-40B4-BE49-F238E27FC236}">
                <a16:creationId xmlns:a16="http://schemas.microsoft.com/office/drawing/2014/main" id="{B9C6F242-C4A5-428D-B830-89A5329BF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650" y="439903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umicon Resources | Early Number Skills | Special iApps">
            <a:extLst>
              <a:ext uri="{FF2B5EF4-FFF2-40B4-BE49-F238E27FC236}">
                <a16:creationId xmlns:a16="http://schemas.microsoft.com/office/drawing/2014/main" id="{95924980-9153-45E2-B9E5-A9CDA2FF4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2240" y="2277684"/>
            <a:ext cx="2639785" cy="197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7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5E0B-5B7B-490D-82D2-1CAE33FC4434}"/>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The CPA Model</a:t>
            </a:r>
          </a:p>
        </p:txBody>
      </p:sp>
      <p:pic>
        <p:nvPicPr>
          <p:cNvPr id="1026" name="Picture 2">
            <a:extLst>
              <a:ext uri="{FF2B5EF4-FFF2-40B4-BE49-F238E27FC236}">
                <a16:creationId xmlns:a16="http://schemas.microsoft.com/office/drawing/2014/main" id="{3FCAC493-8033-41B0-BEC1-52465A9C5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339" y="2581275"/>
            <a:ext cx="18573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8779EB8-3471-467A-9C20-26FA69D68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464" y="2581275"/>
            <a:ext cx="195262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2A0A3D-B89E-49F1-B286-BA8132E9D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9364" y="2581275"/>
            <a:ext cx="1924050" cy="17049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3FAA336-0DAA-487D-9E05-EE9E34A48647}"/>
              </a:ext>
            </a:extLst>
          </p:cNvPr>
          <p:cNvSpPr txBox="1"/>
          <p:nvPr/>
        </p:nvSpPr>
        <p:spPr>
          <a:xfrm>
            <a:off x="3046563" y="4581526"/>
            <a:ext cx="6098874" cy="923330"/>
          </a:xfrm>
          <a:prstGeom prst="rect">
            <a:avLst/>
          </a:prstGeom>
          <a:noFill/>
        </p:spPr>
        <p:txBody>
          <a:bodyPr wrap="square">
            <a:spAutoFit/>
          </a:bodyPr>
          <a:lstStyle/>
          <a:p>
            <a:pPr algn="ctr" rtl="0" fontAlgn="base"/>
            <a:r>
              <a:rPr lang="en-GB" b="0" i="0" u="none" strike="noStrike" dirty="0">
                <a:solidFill>
                  <a:srgbClr val="00B0F0"/>
                </a:solidFill>
                <a:effectLst/>
                <a:latin typeface="SassoonPrimaryInfant"/>
              </a:rPr>
              <a:t>C = Concrete                </a:t>
            </a:r>
            <a:r>
              <a:rPr lang="en-GB" b="0" i="0" u="none" strike="noStrike" dirty="0">
                <a:solidFill>
                  <a:srgbClr val="00B050"/>
                </a:solidFill>
                <a:effectLst/>
                <a:latin typeface="SassoonPrimaryInfant"/>
              </a:rPr>
              <a:t>P = Pictorial                 </a:t>
            </a:r>
            <a:r>
              <a:rPr lang="en-GB" b="0" i="0" u="none" strike="noStrike" dirty="0">
                <a:solidFill>
                  <a:srgbClr val="FF0000"/>
                </a:solidFill>
                <a:effectLst/>
                <a:latin typeface="SassoonPrimaryInfant"/>
              </a:rPr>
              <a:t>A = Abstract</a:t>
            </a:r>
            <a:r>
              <a:rPr lang="en-US" b="0" i="0" dirty="0">
                <a:solidFill>
                  <a:srgbClr val="000000"/>
                </a:solidFill>
                <a:effectLst/>
                <a:latin typeface="SassoonPrimaryInfant"/>
              </a:rPr>
              <a:t>​</a:t>
            </a:r>
            <a:endParaRPr lang="en-US" b="0" i="0" dirty="0">
              <a:solidFill>
                <a:srgbClr val="000000"/>
              </a:solidFill>
              <a:effectLst/>
              <a:latin typeface="Segoe UI" panose="020B0502040204020203" pitchFamily="34" charset="0"/>
            </a:endParaRPr>
          </a:p>
          <a:p>
            <a:pPr algn="ctr" rtl="0" fontAlgn="base"/>
            <a:r>
              <a:rPr lang="en-GB" b="0" i="0" dirty="0">
                <a:solidFill>
                  <a:srgbClr val="000000"/>
                </a:solidFill>
                <a:effectLst/>
                <a:latin typeface="SassoonPrimaryInfant"/>
              </a:rPr>
              <a:t>​</a:t>
            </a:r>
            <a:endParaRPr lang="en-GB" b="0" i="0" dirty="0">
              <a:solidFill>
                <a:srgbClr val="000000"/>
              </a:solidFill>
              <a:effectLst/>
              <a:latin typeface="Segoe UI" panose="020B0502040204020203" pitchFamily="34" charset="0"/>
            </a:endParaRPr>
          </a:p>
          <a:p>
            <a:pPr algn="ctr" rtl="0" fontAlgn="base"/>
            <a:r>
              <a:rPr lang="en-GB" b="0" i="0" u="none" strike="noStrike" dirty="0">
                <a:solidFill>
                  <a:srgbClr val="7030A0"/>
                </a:solidFill>
                <a:effectLst/>
                <a:latin typeface="SassoonPrimaryInfant"/>
              </a:rPr>
              <a:t>“One part is 4 and one part is 6. I know that 6 and 4 makes 10.”</a:t>
            </a:r>
            <a:r>
              <a:rPr lang="en-US" b="0" i="0" dirty="0">
                <a:solidFill>
                  <a:srgbClr val="000000"/>
                </a:solidFill>
                <a:effectLst/>
                <a:latin typeface="SassoonPrimaryInfant"/>
              </a:rPr>
              <a:t>​</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9154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6160-6F77-49EF-A8C7-C750C0032DE5}"/>
              </a:ext>
            </a:extLst>
          </p:cNvPr>
          <p:cNvSpPr>
            <a:spLocks noGrp="1"/>
          </p:cNvSpPr>
          <p:nvPr>
            <p:ph type="title"/>
          </p:nvPr>
        </p:nvSpPr>
        <p:spPr/>
        <p:txBody>
          <a:bodyPr/>
          <a:lstStyle/>
          <a:p>
            <a:r>
              <a:rPr lang="en-GB" dirty="0">
                <a:latin typeface="Calibri"/>
                <a:cs typeface="Calibri"/>
              </a:rPr>
              <a:t>Counting: Key Principles</a:t>
            </a:r>
          </a:p>
        </p:txBody>
      </p:sp>
      <p:sp>
        <p:nvSpPr>
          <p:cNvPr id="3" name="Content Placeholder 2">
            <a:extLst>
              <a:ext uri="{FF2B5EF4-FFF2-40B4-BE49-F238E27FC236}">
                <a16:creationId xmlns:a16="http://schemas.microsoft.com/office/drawing/2014/main" id="{D8F5C098-2824-4369-B45C-9CA23BF36C88}"/>
              </a:ext>
            </a:extLst>
          </p:cNvPr>
          <p:cNvSpPr>
            <a:spLocks noGrp="1"/>
          </p:cNvSpPr>
          <p:nvPr>
            <p:ph idx="1"/>
          </p:nvPr>
        </p:nvSpPr>
        <p:spPr/>
        <p:txBody>
          <a:bodyPr>
            <a:normAutofit/>
          </a:bodyPr>
          <a:lstStyle/>
          <a:p>
            <a:pPr algn="l" rtl="0" fontAlgn="base">
              <a:buFont typeface="Arial" panose="020B0604020202020204" pitchFamily="34" charset="0"/>
              <a:buChar char="•"/>
            </a:pPr>
            <a:r>
              <a:rPr lang="en-GB" b="0" i="0" u="none" strike="noStrike" dirty="0">
                <a:solidFill>
                  <a:srgbClr val="FF0000"/>
                </a:solidFill>
                <a:effectLst/>
                <a:latin typeface="SassoonPrimaryInfant"/>
              </a:rPr>
              <a:t>One to One </a:t>
            </a:r>
            <a:r>
              <a:rPr lang="en-GB" dirty="0">
                <a:solidFill>
                  <a:srgbClr val="FF0000"/>
                </a:solidFill>
                <a:latin typeface="SassoonPrimaryInfant"/>
              </a:rPr>
              <a:t>P</a:t>
            </a:r>
            <a:r>
              <a:rPr lang="en-GB" b="0" i="0" u="none" strike="noStrike" dirty="0">
                <a:solidFill>
                  <a:srgbClr val="FF0000"/>
                </a:solidFill>
                <a:effectLst/>
                <a:latin typeface="SassoonPrimaryInfant"/>
              </a:rPr>
              <a:t>rinciple</a:t>
            </a:r>
          </a:p>
          <a:p>
            <a:pPr algn="l" rtl="0" fontAlgn="base">
              <a:buFont typeface="Arial" panose="020B0604020202020204" pitchFamily="34" charset="0"/>
              <a:buChar char="•"/>
            </a:pPr>
            <a:r>
              <a:rPr lang="en-GB" dirty="0">
                <a:solidFill>
                  <a:srgbClr val="00B0F0"/>
                </a:solidFill>
                <a:latin typeface="SassoonPrimaryInfant"/>
              </a:rPr>
              <a:t>Stable Order Principle</a:t>
            </a:r>
          </a:p>
          <a:p>
            <a:pPr algn="l" rtl="0" fontAlgn="base">
              <a:buFont typeface="Arial" panose="020B0604020202020204" pitchFamily="34" charset="0"/>
              <a:buChar char="•"/>
            </a:pPr>
            <a:r>
              <a:rPr lang="en-GB" b="0" i="0" dirty="0">
                <a:solidFill>
                  <a:srgbClr val="FFC000"/>
                </a:solidFill>
                <a:effectLst/>
                <a:latin typeface="SassoonPrimaryInfant"/>
              </a:rPr>
              <a:t>Order Irrelevance </a:t>
            </a:r>
            <a:r>
              <a:rPr lang="en-GB" dirty="0">
                <a:solidFill>
                  <a:srgbClr val="FFC000"/>
                </a:solidFill>
                <a:latin typeface="SassoonPrimaryInfant"/>
              </a:rPr>
              <a:t>P</a:t>
            </a:r>
            <a:r>
              <a:rPr lang="en-GB" b="0" i="0" dirty="0">
                <a:solidFill>
                  <a:srgbClr val="FFC000"/>
                </a:solidFill>
                <a:effectLst/>
                <a:latin typeface="SassoonPrimaryInfant"/>
              </a:rPr>
              <a:t>rinciple</a:t>
            </a:r>
          </a:p>
          <a:p>
            <a:pPr algn="l" rtl="0" fontAlgn="base">
              <a:buFont typeface="Arial" panose="020B0604020202020204" pitchFamily="34" charset="0"/>
              <a:buChar char="•"/>
            </a:pPr>
            <a:r>
              <a:rPr lang="en-GB" dirty="0">
                <a:solidFill>
                  <a:srgbClr val="00B050"/>
                </a:solidFill>
                <a:latin typeface="SassoonPrimaryInfant"/>
              </a:rPr>
              <a:t>Cardinal Principle</a:t>
            </a:r>
          </a:p>
          <a:p>
            <a:pPr algn="l" rtl="0" fontAlgn="base">
              <a:buFont typeface="Arial" panose="020B0604020202020204" pitchFamily="34" charset="0"/>
              <a:buChar char="•"/>
            </a:pPr>
            <a:r>
              <a:rPr lang="en-GB" b="0" i="0" dirty="0">
                <a:solidFill>
                  <a:srgbClr val="0070C0"/>
                </a:solidFill>
                <a:effectLst/>
                <a:latin typeface="SassoonPrimaryInfant"/>
              </a:rPr>
              <a:t>Conservation of Number </a:t>
            </a:r>
            <a:r>
              <a:rPr lang="en-GB" dirty="0">
                <a:solidFill>
                  <a:srgbClr val="0070C0"/>
                </a:solidFill>
                <a:latin typeface="SassoonPrimaryInfant"/>
              </a:rPr>
              <a:t>P</a:t>
            </a:r>
            <a:r>
              <a:rPr lang="en-GB" b="0" i="0" dirty="0">
                <a:solidFill>
                  <a:srgbClr val="0070C0"/>
                </a:solidFill>
                <a:effectLst/>
                <a:latin typeface="SassoonPrimaryInfant"/>
              </a:rPr>
              <a:t>rinciple</a:t>
            </a:r>
          </a:p>
          <a:p>
            <a:pPr algn="l" rtl="0" fontAlgn="base">
              <a:buFont typeface="Arial" panose="020B0604020202020204" pitchFamily="34" charset="0"/>
              <a:buChar char="•"/>
            </a:pPr>
            <a:r>
              <a:rPr lang="en-GB" dirty="0">
                <a:solidFill>
                  <a:srgbClr val="7030A0"/>
                </a:solidFill>
                <a:latin typeface="SassoonPrimaryInfant"/>
              </a:rPr>
              <a:t>Abstraction Principle</a:t>
            </a:r>
            <a:endParaRPr lang="en-US" b="0" i="0" dirty="0">
              <a:solidFill>
                <a:srgbClr val="7030A0"/>
              </a:solidFill>
              <a:effectLst/>
              <a:latin typeface="Arial" panose="020B0604020202020204" pitchFamily="34" charset="0"/>
            </a:endParaRPr>
          </a:p>
        </p:txBody>
      </p:sp>
      <p:pic>
        <p:nvPicPr>
          <p:cNvPr id="4" name="Picture 3">
            <a:extLst>
              <a:ext uri="{FF2B5EF4-FFF2-40B4-BE49-F238E27FC236}">
                <a16:creationId xmlns:a16="http://schemas.microsoft.com/office/drawing/2014/main" id="{48664CAC-D131-479E-A441-37FE8B2791BC}"/>
              </a:ext>
            </a:extLst>
          </p:cNvPr>
          <p:cNvPicPr>
            <a:picLocks noChangeAspect="1"/>
          </p:cNvPicPr>
          <p:nvPr/>
        </p:nvPicPr>
        <p:blipFill>
          <a:blip r:embed="rId2"/>
          <a:stretch>
            <a:fillRect/>
          </a:stretch>
        </p:blipFill>
        <p:spPr>
          <a:xfrm>
            <a:off x="7166354" y="2692400"/>
            <a:ext cx="2990850" cy="1524000"/>
          </a:xfrm>
          <a:prstGeom prst="rect">
            <a:avLst/>
          </a:prstGeom>
        </p:spPr>
      </p:pic>
    </p:spTree>
    <p:extLst>
      <p:ext uri="{BB962C8B-B14F-4D97-AF65-F5344CB8AC3E}">
        <p14:creationId xmlns:p14="http://schemas.microsoft.com/office/powerpoint/2010/main" val="16198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1D60-85A2-4DEC-86C5-7901BE18AD8A}"/>
              </a:ext>
            </a:extLst>
          </p:cNvPr>
          <p:cNvSpPr>
            <a:spLocks noGrp="1"/>
          </p:cNvSpPr>
          <p:nvPr>
            <p:ph type="title"/>
          </p:nvPr>
        </p:nvSpPr>
        <p:spPr/>
        <p:txBody>
          <a:bodyPr/>
          <a:lstStyle/>
          <a:p>
            <a:r>
              <a:rPr lang="en-GB" dirty="0">
                <a:solidFill>
                  <a:srgbClr val="FF0000"/>
                </a:solidFill>
                <a:latin typeface="Calibri" panose="020F0502020204030204" pitchFamily="34" charset="0"/>
                <a:cs typeface="Calibri" panose="020F0502020204030204" pitchFamily="34" charset="0"/>
              </a:rPr>
              <a:t>One to One Principle</a:t>
            </a:r>
          </a:p>
        </p:txBody>
      </p:sp>
      <p:sp>
        <p:nvSpPr>
          <p:cNvPr id="3" name="Content Placeholder 2">
            <a:extLst>
              <a:ext uri="{FF2B5EF4-FFF2-40B4-BE49-F238E27FC236}">
                <a16:creationId xmlns:a16="http://schemas.microsoft.com/office/drawing/2014/main" id="{18D4DA23-462F-44DE-90A1-C473AFCC6A9B}"/>
              </a:ext>
            </a:extLst>
          </p:cNvPr>
          <p:cNvSpPr>
            <a:spLocks noGrp="1"/>
          </p:cNvSpPr>
          <p:nvPr>
            <p:ph idx="1"/>
          </p:nvPr>
        </p:nvSpPr>
        <p:spPr/>
        <p:txBody>
          <a:bodyPr/>
          <a:lstStyle/>
          <a:p>
            <a:r>
              <a:rPr lang="en-GB" dirty="0">
                <a:latin typeface="SassoonPrimaryInfant"/>
              </a:rPr>
              <a:t>Need to count each object once and only once.</a:t>
            </a:r>
          </a:p>
          <a:p>
            <a:r>
              <a:rPr lang="en-GB" dirty="0">
                <a:latin typeface="SassoonPrimaryInfant"/>
              </a:rPr>
              <a:t>Sometimes skim and miss out an object or count an object more than once. Often when objects are not in a line.</a:t>
            </a:r>
          </a:p>
          <a:p>
            <a:r>
              <a:rPr lang="en-GB" dirty="0">
                <a:latin typeface="SassoonPrimaryInfant"/>
              </a:rPr>
              <a:t>We say “Line them up, tap each one, count out loud, carefully and slowly”</a:t>
            </a:r>
          </a:p>
        </p:txBody>
      </p:sp>
      <p:pic>
        <p:nvPicPr>
          <p:cNvPr id="4" name="Picture 3">
            <a:extLst>
              <a:ext uri="{FF2B5EF4-FFF2-40B4-BE49-F238E27FC236}">
                <a16:creationId xmlns:a16="http://schemas.microsoft.com/office/drawing/2014/main" id="{5D70699E-99E2-4377-B03A-BCE834A502E2}"/>
              </a:ext>
            </a:extLst>
          </p:cNvPr>
          <p:cNvPicPr>
            <a:picLocks noChangeAspect="1"/>
          </p:cNvPicPr>
          <p:nvPr/>
        </p:nvPicPr>
        <p:blipFill>
          <a:blip r:embed="rId2"/>
          <a:stretch>
            <a:fillRect/>
          </a:stretch>
        </p:blipFill>
        <p:spPr>
          <a:xfrm>
            <a:off x="9059593" y="4421677"/>
            <a:ext cx="1662716" cy="1725124"/>
          </a:xfrm>
          <a:prstGeom prst="rect">
            <a:avLst/>
          </a:prstGeom>
        </p:spPr>
      </p:pic>
    </p:spTree>
    <p:extLst>
      <p:ext uri="{BB962C8B-B14F-4D97-AF65-F5344CB8AC3E}">
        <p14:creationId xmlns:p14="http://schemas.microsoft.com/office/powerpoint/2010/main" val="27707939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E089EC1A3A424589EC0A119D724D80" ma:contentTypeVersion="10" ma:contentTypeDescription="Create a new document." ma:contentTypeScope="" ma:versionID="a6ea58a95f9be57a5c64bd9a1642bb2e">
  <xsd:schema xmlns:xsd="http://www.w3.org/2001/XMLSchema" xmlns:xs="http://www.w3.org/2001/XMLSchema" xmlns:p="http://schemas.microsoft.com/office/2006/metadata/properties" xmlns:ns2="ba72d887-d0c6-4eaf-adc4-cc7fed43c29e" targetNamespace="http://schemas.microsoft.com/office/2006/metadata/properties" ma:root="true" ma:fieldsID="d415e2210ca74bcdf5d894440b9f1a30" ns2:_="">
    <xsd:import namespace="ba72d887-d0c6-4eaf-adc4-cc7fed43c2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2d887-d0c6-4eaf-adc4-cc7fed43c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9AB7AB-1F68-47DE-9100-5A1B42339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2d887-d0c6-4eaf-adc4-cc7fed43c2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1FC395-2D0D-4324-9CCD-B321587AC4DF}">
  <ds:schemaRefs>
    <ds:schemaRef ds:uri="http://schemas.microsoft.com/sharepoint/v3/contenttype/forms"/>
  </ds:schemaRefs>
</ds:datastoreItem>
</file>

<file path=customXml/itemProps3.xml><?xml version="1.0" encoding="utf-8"?>
<ds:datastoreItem xmlns:ds="http://schemas.openxmlformats.org/officeDocument/2006/customXml" ds:itemID="{E027EB46-9AEA-49E4-B476-9641C02F618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229</TotalTime>
  <Words>1886</Words>
  <Application>Microsoft Office PowerPoint</Application>
  <PresentationFormat>Widescreen</PresentationFormat>
  <Paragraphs>178</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Garamond</vt:lpstr>
      <vt:lpstr>Open Sans</vt:lpstr>
      <vt:lpstr>SassoonPrimaryInfant</vt:lpstr>
      <vt:lpstr>Segoe UI</vt:lpstr>
      <vt:lpstr>Organic</vt:lpstr>
      <vt:lpstr>EYFS Maths Workshop</vt:lpstr>
      <vt:lpstr>Parent voice</vt:lpstr>
      <vt:lpstr>EYFS Statutory Framework</vt:lpstr>
      <vt:lpstr>Important Mathematical Aspects</vt:lpstr>
      <vt:lpstr>Mathematical Development</vt:lpstr>
      <vt:lpstr>What does Maths look like in Early Years?</vt:lpstr>
      <vt:lpstr>The CPA Model</vt:lpstr>
      <vt:lpstr>Counting: Key Principles</vt:lpstr>
      <vt:lpstr>One to One Principle</vt:lpstr>
      <vt:lpstr>Stable Order Principle</vt:lpstr>
      <vt:lpstr>Order Irrelevance Principle</vt:lpstr>
      <vt:lpstr>Cardinal Principle</vt:lpstr>
      <vt:lpstr>Conservation of Number Principle</vt:lpstr>
      <vt:lpstr>Abstraction Principle</vt:lpstr>
      <vt:lpstr>Representing Numbers​</vt:lpstr>
      <vt:lpstr>Subitising</vt:lpstr>
      <vt:lpstr>Reasoning</vt:lpstr>
      <vt:lpstr>Problem solving</vt:lpstr>
      <vt:lpstr>Maths Early Learning Goals:  Number</vt:lpstr>
      <vt:lpstr>Maths Early Learning Goals:  Numerical Pattern</vt:lpstr>
      <vt:lpstr>Maths at Home: Number</vt:lpstr>
      <vt:lpstr>Maths at Home: Number</vt:lpstr>
      <vt:lpstr>Maths at Home: Spatial Awareness</vt:lpstr>
      <vt:lpstr>Useful Sites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Maths Workshop</dc:title>
  <dc:creator>Isobel Raraty</dc:creator>
  <cp:lastModifiedBy>Holly Catt</cp:lastModifiedBy>
  <cp:revision>90</cp:revision>
  <dcterms:created xsi:type="dcterms:W3CDTF">2021-09-26T16:01:50Z</dcterms:created>
  <dcterms:modified xsi:type="dcterms:W3CDTF">2021-11-28T10:40:30Z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0x010100EDE089EC1A3A424589EC0A119D724D80</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